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713" r:id="rId2"/>
  </p:sldMasterIdLst>
  <p:notesMasterIdLst>
    <p:notesMasterId r:id="rId46"/>
  </p:notesMasterIdLst>
  <p:sldIdLst>
    <p:sldId id="316" r:id="rId3"/>
    <p:sldId id="256" r:id="rId4"/>
    <p:sldId id="283" r:id="rId5"/>
    <p:sldId id="443" r:id="rId6"/>
    <p:sldId id="257" r:id="rId7"/>
    <p:sldId id="258" r:id="rId8"/>
    <p:sldId id="261" r:id="rId9"/>
    <p:sldId id="262" r:id="rId10"/>
    <p:sldId id="264" r:id="rId11"/>
    <p:sldId id="421" r:id="rId12"/>
    <p:sldId id="422" r:id="rId13"/>
    <p:sldId id="423" r:id="rId14"/>
    <p:sldId id="424" r:id="rId15"/>
    <p:sldId id="426" r:id="rId16"/>
    <p:sldId id="292" r:id="rId17"/>
    <p:sldId id="260" r:id="rId18"/>
    <p:sldId id="259" r:id="rId19"/>
    <p:sldId id="281" r:id="rId20"/>
    <p:sldId id="273" r:id="rId21"/>
    <p:sldId id="282" r:id="rId22"/>
    <p:sldId id="428" r:id="rId23"/>
    <p:sldId id="284" r:id="rId24"/>
    <p:sldId id="263" r:id="rId25"/>
    <p:sldId id="286" r:id="rId26"/>
    <p:sldId id="440" r:id="rId27"/>
    <p:sldId id="285" r:id="rId28"/>
    <p:sldId id="289" r:id="rId29"/>
    <p:sldId id="371" r:id="rId30"/>
    <p:sldId id="429" r:id="rId31"/>
    <p:sldId id="269" r:id="rId32"/>
    <p:sldId id="444" r:id="rId33"/>
    <p:sldId id="278" r:id="rId34"/>
    <p:sldId id="441" r:id="rId35"/>
    <p:sldId id="442" r:id="rId36"/>
    <p:sldId id="433" r:id="rId37"/>
    <p:sldId id="432" r:id="rId38"/>
    <p:sldId id="434" r:id="rId39"/>
    <p:sldId id="435" r:id="rId40"/>
    <p:sldId id="436" r:id="rId41"/>
    <p:sldId id="437" r:id="rId42"/>
    <p:sldId id="438" r:id="rId43"/>
    <p:sldId id="439" r:id="rId44"/>
    <p:sldId id="315" r:id="rId45"/>
  </p:sldIdLst>
  <p:sldSz cx="24384000" cy="13716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sto MT" panose="02040603050505030304" pitchFamily="18" charset="0"/>
      <p:regular r:id="rId51"/>
      <p:bold r:id="rId52"/>
      <p:italic r:id="rId53"/>
      <p:boldItalic r:id="rId54"/>
    </p:embeddedFont>
    <p:embeddedFont>
      <p:font typeface="Comic Sans MS" panose="030F0702030302020204" pitchFamily="66" charset="0"/>
      <p:regular r:id="rId55"/>
      <p:bold r:id="rId56"/>
      <p:italic r:id="rId57"/>
      <p:boldItalic r:id="rId58"/>
    </p:embeddedFont>
    <p:embeddedFont>
      <p:font typeface="Helvetica Neue" panose="020B0604020202020204" charset="0"/>
      <p:regular r:id="rId59"/>
      <p:bold r:id="rId60"/>
      <p:italic r:id="rId61"/>
      <p:boldItalic r:id="rId62"/>
    </p:embeddedFont>
    <p:embeddedFont>
      <p:font typeface="Roboto" panose="02000000000000000000" pitchFamily="2" charset="0"/>
      <p:regular r:id="rId63"/>
      <p:bold r:id="rId64"/>
      <p:italic r:id="rId65"/>
      <p:boldItalic r:id="rId66"/>
    </p:embeddedFont>
    <p:embeddedFont>
      <p:font typeface="Wingdings 2" panose="05020102010507070707" pitchFamily="18" charset="2"/>
      <p:regular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2" roundtripDataSignature="AMtx7miKaAwS7sNPFt1WEF2Ir3uS8oJ7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951"/>
    <a:srgbClr val="FAD2D4"/>
    <a:srgbClr val="F7BBBE"/>
    <a:srgbClr val="F29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03C340-D455-43C4-A6F0-9F4D2F51C6B7}">
  <a:tblStyle styleId="{DE03C340-D455-43C4-A6F0-9F4D2F51C6B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63" Type="http://schemas.openxmlformats.org/officeDocument/2006/relationships/font" Target="fonts/font17.fntdata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font" Target="fonts/font20.fntdata"/><Relationship Id="rId5" Type="http://schemas.openxmlformats.org/officeDocument/2006/relationships/slide" Target="slides/slide3.xml"/><Relationship Id="rId61" Type="http://schemas.openxmlformats.org/officeDocument/2006/relationships/font" Target="fonts/font15.fntdata"/><Relationship Id="rId82" Type="http://customschemas.google.com/relationships/presentationmetadata" Target="meta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4.fntdata"/><Relationship Id="rId55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930489731437754E-2"/>
          <c:y val="9.7222222222222224E-2"/>
          <c:w val="0.92417061611374585"/>
          <c:h val="0.7361111111111116"/>
        </c:manualLayout>
      </c:layout>
      <c:lineChart>
        <c:grouping val="standard"/>
        <c:varyColors val="0"/>
        <c:ser>
          <c:idx val="0"/>
          <c:order val="0"/>
          <c:tx>
            <c:strRef>
              <c:f>Munka1!$B$30</c:f>
              <c:strCache>
                <c:ptCount val="1"/>
                <c:pt idx="0">
                  <c:v>Hungary</c:v>
                </c:pt>
              </c:strCache>
            </c:strRef>
          </c:tx>
          <c:spPr>
            <a:ln w="37994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Munka1!$A$31:$A$41</c:f>
              <c:numCache>
                <c:formatCode>General</c:formatCod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numCache>
            </c:numRef>
          </c:cat>
          <c:val>
            <c:numRef>
              <c:f>Munka1!$B$31:$B$41</c:f>
              <c:numCache>
                <c:formatCode>0.0</c:formatCode>
                <c:ptCount val="11"/>
                <c:pt idx="0">
                  <c:v>31.626921161180238</c:v>
                </c:pt>
                <c:pt idx="1">
                  <c:v>32.507842039844029</c:v>
                </c:pt>
                <c:pt idx="2">
                  <c:v>32.014585880300594</c:v>
                </c:pt>
                <c:pt idx="3">
                  <c:v>29.241501081390759</c:v>
                </c:pt>
                <c:pt idx="4">
                  <c:v>27.986119160524662</c:v>
                </c:pt>
                <c:pt idx="5">
                  <c:v>27.651765843148837</c:v>
                </c:pt>
                <c:pt idx="6">
                  <c:v>27.129321528021929</c:v>
                </c:pt>
                <c:pt idx="7">
                  <c:v>25.983772286586756</c:v>
                </c:pt>
                <c:pt idx="8">
                  <c:v>24.435604313792677</c:v>
                </c:pt>
                <c:pt idx="9">
                  <c:v>24.364098278010175</c:v>
                </c:pt>
                <c:pt idx="10">
                  <c:v>24.67576817648763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14-4E99-8D02-75592B2D1A50}"/>
            </c:ext>
          </c:extLst>
        </c:ser>
        <c:ser>
          <c:idx val="1"/>
          <c:order val="1"/>
          <c:tx>
            <c:strRef>
              <c:f>Munka1!$C$30</c:f>
              <c:strCache>
                <c:ptCount val="1"/>
                <c:pt idx="0">
                  <c:v>Szolnok</c:v>
                </c:pt>
              </c:strCache>
            </c:strRef>
          </c:tx>
          <c:spPr>
            <a:ln w="37994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Munka1!$A$31:$A$41</c:f>
              <c:numCache>
                <c:formatCode>General</c:formatCod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numCache>
            </c:numRef>
          </c:cat>
          <c:val>
            <c:numRef>
              <c:f>Munka1!$C$31:$C$41</c:f>
              <c:numCache>
                <c:formatCode>#,##0.0;#,##0.0;\–;</c:formatCode>
                <c:ptCount val="11"/>
                <c:pt idx="0">
                  <c:v>31.074598457923049</c:v>
                </c:pt>
                <c:pt idx="1">
                  <c:v>32.7145913620393</c:v>
                </c:pt>
                <c:pt idx="2">
                  <c:v>22.494955175493768</c:v>
                </c:pt>
                <c:pt idx="3">
                  <c:v>45.189861977250033</c:v>
                </c:pt>
                <c:pt idx="4">
                  <c:v>32.418273532424763</c:v>
                </c:pt>
                <c:pt idx="5">
                  <c:v>27.345530307962701</c:v>
                </c:pt>
                <c:pt idx="6">
                  <c:v>30.078137770948427</c:v>
                </c:pt>
                <c:pt idx="7">
                  <c:v>13.148984569666609</c:v>
                </c:pt>
                <c:pt idx="8">
                  <c:v>14.545839228806077</c:v>
                </c:pt>
                <c:pt idx="9">
                  <c:v>11.961563509256926</c:v>
                </c:pt>
                <c:pt idx="10">
                  <c:v>21.348561974208266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14-4E99-8D02-75592B2D1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7604864"/>
        <c:axId val="307692672"/>
      </c:lineChart>
      <c:catAx>
        <c:axId val="30760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7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307692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7692672"/>
        <c:scaling>
          <c:orientation val="minMax"/>
        </c:scaling>
        <c:delete val="0"/>
        <c:axPos val="l"/>
        <c:majorGridlines>
          <c:spPr>
            <a:ln w="4749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47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307604864"/>
        <c:crosses val="autoZero"/>
        <c:crossBetween val="between"/>
      </c:valAx>
      <c:spPr>
        <a:noFill/>
        <a:ln w="37994">
          <a:noFill/>
        </a:ln>
      </c:spPr>
    </c:plotArea>
    <c:legend>
      <c:legendPos val="r"/>
      <c:layout>
        <c:manualLayout>
          <c:xMode val="edge"/>
          <c:yMode val="edge"/>
          <c:x val="0.5924170616113732"/>
          <c:y val="2.3148148148148147E-2"/>
          <c:w val="0.28278041074249632"/>
          <c:h val="0.11574074074074094"/>
        </c:manualLayout>
      </c:layout>
      <c:overlay val="0"/>
      <c:spPr>
        <a:solidFill>
          <a:srgbClr val="FFFFFF"/>
        </a:solidFill>
        <a:ln w="4749">
          <a:solidFill>
            <a:srgbClr val="000000"/>
          </a:solidFill>
          <a:prstDash val="solid"/>
        </a:ln>
      </c:spPr>
      <c:txPr>
        <a:bodyPr/>
        <a:lstStyle/>
        <a:p>
          <a:pPr>
            <a:defRPr sz="3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rgbClr val="FFFFFF"/>
    </a:solidFill>
    <a:ln w="4749">
      <a:solidFill>
        <a:srgbClr val="000000"/>
      </a:solidFill>
      <a:prstDash val="solid"/>
    </a:ln>
  </c:spPr>
  <c:txPr>
    <a:bodyPr/>
    <a:lstStyle/>
    <a:p>
      <a:pPr>
        <a:defRPr sz="7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459479784128104E-2"/>
          <c:y val="2.5293503797496616E-2"/>
          <c:w val="0.9060955518945637"/>
          <c:h val="0.75141242937853103"/>
        </c:manualLayout>
      </c:layout>
      <c:lineChart>
        <c:grouping val="standard"/>
        <c:varyColors val="0"/>
        <c:ser>
          <c:idx val="0"/>
          <c:order val="0"/>
          <c:spPr>
            <a:ln w="50345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Munka1!$A$5:$A$59</c:f>
              <c:strCache>
                <c:ptCount val="55"/>
                <c:pt idx="0">
                  <c:v>2003/1</c:v>
                </c:pt>
                <c:pt idx="1">
                  <c:v>2003/2</c:v>
                </c:pt>
                <c:pt idx="2">
                  <c:v>2003/3</c:v>
                </c:pt>
                <c:pt idx="3">
                  <c:v>2003/4</c:v>
                </c:pt>
                <c:pt idx="4">
                  <c:v>2003/5</c:v>
                </c:pt>
                <c:pt idx="5">
                  <c:v>2003/6</c:v>
                </c:pt>
                <c:pt idx="6">
                  <c:v>2003/7</c:v>
                </c:pt>
                <c:pt idx="7">
                  <c:v>2003/8</c:v>
                </c:pt>
                <c:pt idx="8">
                  <c:v>2003/9</c:v>
                </c:pt>
                <c:pt idx="9">
                  <c:v>2003/10</c:v>
                </c:pt>
                <c:pt idx="10">
                  <c:v>2003/11</c:v>
                </c:pt>
                <c:pt idx="11">
                  <c:v>2003/12</c:v>
                </c:pt>
                <c:pt idx="12">
                  <c:v>2004/1</c:v>
                </c:pt>
                <c:pt idx="13">
                  <c:v>2004/2</c:v>
                </c:pt>
                <c:pt idx="14">
                  <c:v>2004/3</c:v>
                </c:pt>
                <c:pt idx="15">
                  <c:v>2004/4</c:v>
                </c:pt>
                <c:pt idx="16">
                  <c:v>2004/5</c:v>
                </c:pt>
                <c:pt idx="17">
                  <c:v>2004/6</c:v>
                </c:pt>
                <c:pt idx="18">
                  <c:v>2004/7</c:v>
                </c:pt>
                <c:pt idx="19">
                  <c:v>2004/8</c:v>
                </c:pt>
                <c:pt idx="20">
                  <c:v>2004/9</c:v>
                </c:pt>
                <c:pt idx="21">
                  <c:v>2004/10</c:v>
                </c:pt>
                <c:pt idx="22">
                  <c:v>2004/11</c:v>
                </c:pt>
                <c:pt idx="23">
                  <c:v>2005/1</c:v>
                </c:pt>
                <c:pt idx="24">
                  <c:v>2005/2</c:v>
                </c:pt>
                <c:pt idx="25">
                  <c:v>2005/3</c:v>
                </c:pt>
                <c:pt idx="26">
                  <c:v>2005/4</c:v>
                </c:pt>
                <c:pt idx="27">
                  <c:v>2005/5</c:v>
                </c:pt>
                <c:pt idx="28">
                  <c:v>2005/6</c:v>
                </c:pt>
                <c:pt idx="29">
                  <c:v>2005/7</c:v>
                </c:pt>
                <c:pt idx="30">
                  <c:v>2005/8</c:v>
                </c:pt>
                <c:pt idx="31">
                  <c:v>2005/9</c:v>
                </c:pt>
                <c:pt idx="32">
                  <c:v>2005/10</c:v>
                </c:pt>
                <c:pt idx="33">
                  <c:v>2005/11</c:v>
                </c:pt>
                <c:pt idx="34">
                  <c:v>2005/12</c:v>
                </c:pt>
                <c:pt idx="35">
                  <c:v>2006/1</c:v>
                </c:pt>
                <c:pt idx="36">
                  <c:v>2006/2</c:v>
                </c:pt>
                <c:pt idx="37">
                  <c:v>2006/3</c:v>
                </c:pt>
                <c:pt idx="38">
                  <c:v>2006/4</c:v>
                </c:pt>
                <c:pt idx="39">
                  <c:v>2006/5</c:v>
                </c:pt>
                <c:pt idx="40">
                  <c:v>2006/6</c:v>
                </c:pt>
                <c:pt idx="41">
                  <c:v>2006/7</c:v>
                </c:pt>
                <c:pt idx="42">
                  <c:v>2006/8</c:v>
                </c:pt>
                <c:pt idx="43">
                  <c:v>2006/9</c:v>
                </c:pt>
                <c:pt idx="44">
                  <c:v>2006/10</c:v>
                </c:pt>
                <c:pt idx="45">
                  <c:v>2006/11</c:v>
                </c:pt>
                <c:pt idx="46">
                  <c:v>2006/12</c:v>
                </c:pt>
                <c:pt idx="47">
                  <c:v>2007/1</c:v>
                </c:pt>
                <c:pt idx="48">
                  <c:v>2007/2</c:v>
                </c:pt>
                <c:pt idx="49">
                  <c:v>2007/3</c:v>
                </c:pt>
                <c:pt idx="50">
                  <c:v>2007/4</c:v>
                </c:pt>
                <c:pt idx="51">
                  <c:v>2007/5</c:v>
                </c:pt>
                <c:pt idx="52">
                  <c:v>2007/6</c:v>
                </c:pt>
                <c:pt idx="53">
                  <c:v>2007/7</c:v>
                </c:pt>
                <c:pt idx="54">
                  <c:v>2007/8</c:v>
                </c:pt>
              </c:strCache>
            </c:strRef>
          </c:cat>
          <c:val>
            <c:numRef>
              <c:f>Munka1!$D$5:$D$59</c:f>
              <c:numCache>
                <c:formatCode>General</c:formatCode>
                <c:ptCount val="55"/>
                <c:pt idx="0">
                  <c:v>5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8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0</c:v>
                </c:pt>
                <c:pt idx="11">
                  <c:v>1</c:v>
                </c:pt>
                <c:pt idx="12">
                  <c:v>15</c:v>
                </c:pt>
                <c:pt idx="13">
                  <c:v>21</c:v>
                </c:pt>
                <c:pt idx="14">
                  <c:v>4</c:v>
                </c:pt>
                <c:pt idx="15">
                  <c:v>3</c:v>
                </c:pt>
                <c:pt idx="16">
                  <c:v>2</c:v>
                </c:pt>
                <c:pt idx="17">
                  <c:v>10</c:v>
                </c:pt>
                <c:pt idx="18">
                  <c:v>6</c:v>
                </c:pt>
                <c:pt idx="19">
                  <c:v>0</c:v>
                </c:pt>
                <c:pt idx="20">
                  <c:v>5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2</c:v>
                </c:pt>
                <c:pt idx="25">
                  <c:v>6</c:v>
                </c:pt>
                <c:pt idx="26">
                  <c:v>6</c:v>
                </c:pt>
                <c:pt idx="27">
                  <c:v>3</c:v>
                </c:pt>
                <c:pt idx="28">
                  <c:v>6</c:v>
                </c:pt>
                <c:pt idx="29">
                  <c:v>5</c:v>
                </c:pt>
                <c:pt idx="30">
                  <c:v>7</c:v>
                </c:pt>
                <c:pt idx="31">
                  <c:v>10</c:v>
                </c:pt>
                <c:pt idx="32">
                  <c:v>8</c:v>
                </c:pt>
                <c:pt idx="33">
                  <c:v>0</c:v>
                </c:pt>
                <c:pt idx="34">
                  <c:v>8</c:v>
                </c:pt>
                <c:pt idx="35">
                  <c:v>24</c:v>
                </c:pt>
                <c:pt idx="36">
                  <c:v>8</c:v>
                </c:pt>
                <c:pt idx="37">
                  <c:v>20</c:v>
                </c:pt>
                <c:pt idx="38">
                  <c:v>16</c:v>
                </c:pt>
                <c:pt idx="39">
                  <c:v>16</c:v>
                </c:pt>
                <c:pt idx="40">
                  <c:v>16</c:v>
                </c:pt>
                <c:pt idx="41">
                  <c:v>32</c:v>
                </c:pt>
                <c:pt idx="42">
                  <c:v>32</c:v>
                </c:pt>
                <c:pt idx="43">
                  <c:v>48</c:v>
                </c:pt>
                <c:pt idx="44">
                  <c:v>20</c:v>
                </c:pt>
                <c:pt idx="45">
                  <c:v>8</c:v>
                </c:pt>
                <c:pt idx="46">
                  <c:v>12</c:v>
                </c:pt>
                <c:pt idx="47">
                  <c:v>3</c:v>
                </c:pt>
                <c:pt idx="48">
                  <c:v>13</c:v>
                </c:pt>
                <c:pt idx="49">
                  <c:v>7</c:v>
                </c:pt>
                <c:pt idx="50">
                  <c:v>9</c:v>
                </c:pt>
                <c:pt idx="51">
                  <c:v>13</c:v>
                </c:pt>
                <c:pt idx="52">
                  <c:v>4</c:v>
                </c:pt>
                <c:pt idx="53">
                  <c:v>6</c:v>
                </c:pt>
                <c:pt idx="54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62-4A8F-A3CC-D00F5DCEFDC3}"/>
            </c:ext>
          </c:extLst>
        </c:ser>
        <c:ser>
          <c:idx val="1"/>
          <c:order val="1"/>
          <c:spPr>
            <a:ln w="50345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strRef>
              <c:f>Munka1!$A$5:$A$59</c:f>
              <c:strCache>
                <c:ptCount val="55"/>
                <c:pt idx="0">
                  <c:v>2003/1</c:v>
                </c:pt>
                <c:pt idx="1">
                  <c:v>2003/2</c:v>
                </c:pt>
                <c:pt idx="2">
                  <c:v>2003/3</c:v>
                </c:pt>
                <c:pt idx="3">
                  <c:v>2003/4</c:v>
                </c:pt>
                <c:pt idx="4">
                  <c:v>2003/5</c:v>
                </c:pt>
                <c:pt idx="5">
                  <c:v>2003/6</c:v>
                </c:pt>
                <c:pt idx="6">
                  <c:v>2003/7</c:v>
                </c:pt>
                <c:pt idx="7">
                  <c:v>2003/8</c:v>
                </c:pt>
                <c:pt idx="8">
                  <c:v>2003/9</c:v>
                </c:pt>
                <c:pt idx="9">
                  <c:v>2003/10</c:v>
                </c:pt>
                <c:pt idx="10">
                  <c:v>2003/11</c:v>
                </c:pt>
                <c:pt idx="11">
                  <c:v>2003/12</c:v>
                </c:pt>
                <c:pt idx="12">
                  <c:v>2004/1</c:v>
                </c:pt>
                <c:pt idx="13">
                  <c:v>2004/2</c:v>
                </c:pt>
                <c:pt idx="14">
                  <c:v>2004/3</c:v>
                </c:pt>
                <c:pt idx="15">
                  <c:v>2004/4</c:v>
                </c:pt>
                <c:pt idx="16">
                  <c:v>2004/5</c:v>
                </c:pt>
                <c:pt idx="17">
                  <c:v>2004/6</c:v>
                </c:pt>
                <c:pt idx="18">
                  <c:v>2004/7</c:v>
                </c:pt>
                <c:pt idx="19">
                  <c:v>2004/8</c:v>
                </c:pt>
                <c:pt idx="20">
                  <c:v>2004/9</c:v>
                </c:pt>
                <c:pt idx="21">
                  <c:v>2004/10</c:v>
                </c:pt>
                <c:pt idx="22">
                  <c:v>2004/11</c:v>
                </c:pt>
                <c:pt idx="23">
                  <c:v>2005/1</c:v>
                </c:pt>
                <c:pt idx="24">
                  <c:v>2005/2</c:v>
                </c:pt>
                <c:pt idx="25">
                  <c:v>2005/3</c:v>
                </c:pt>
                <c:pt idx="26">
                  <c:v>2005/4</c:v>
                </c:pt>
                <c:pt idx="27">
                  <c:v>2005/5</c:v>
                </c:pt>
                <c:pt idx="28">
                  <c:v>2005/6</c:v>
                </c:pt>
                <c:pt idx="29">
                  <c:v>2005/7</c:v>
                </c:pt>
                <c:pt idx="30">
                  <c:v>2005/8</c:v>
                </c:pt>
                <c:pt idx="31">
                  <c:v>2005/9</c:v>
                </c:pt>
                <c:pt idx="32">
                  <c:v>2005/10</c:v>
                </c:pt>
                <c:pt idx="33">
                  <c:v>2005/11</c:v>
                </c:pt>
                <c:pt idx="34">
                  <c:v>2005/12</c:v>
                </c:pt>
                <c:pt idx="35">
                  <c:v>2006/1</c:v>
                </c:pt>
                <c:pt idx="36">
                  <c:v>2006/2</c:v>
                </c:pt>
                <c:pt idx="37">
                  <c:v>2006/3</c:v>
                </c:pt>
                <c:pt idx="38">
                  <c:v>2006/4</c:v>
                </c:pt>
                <c:pt idx="39">
                  <c:v>2006/5</c:v>
                </c:pt>
                <c:pt idx="40">
                  <c:v>2006/6</c:v>
                </c:pt>
                <c:pt idx="41">
                  <c:v>2006/7</c:v>
                </c:pt>
                <c:pt idx="42">
                  <c:v>2006/8</c:v>
                </c:pt>
                <c:pt idx="43">
                  <c:v>2006/9</c:v>
                </c:pt>
                <c:pt idx="44">
                  <c:v>2006/10</c:v>
                </c:pt>
                <c:pt idx="45">
                  <c:v>2006/11</c:v>
                </c:pt>
                <c:pt idx="46">
                  <c:v>2006/12</c:v>
                </c:pt>
                <c:pt idx="47">
                  <c:v>2007/1</c:v>
                </c:pt>
                <c:pt idx="48">
                  <c:v>2007/2</c:v>
                </c:pt>
                <c:pt idx="49">
                  <c:v>2007/3</c:v>
                </c:pt>
                <c:pt idx="50">
                  <c:v>2007/4</c:v>
                </c:pt>
                <c:pt idx="51">
                  <c:v>2007/5</c:v>
                </c:pt>
                <c:pt idx="52">
                  <c:v>2007/6</c:v>
                </c:pt>
                <c:pt idx="53">
                  <c:v>2007/7</c:v>
                </c:pt>
                <c:pt idx="54">
                  <c:v>2007/8</c:v>
                </c:pt>
              </c:strCache>
            </c:strRef>
          </c:cat>
          <c:val>
            <c:numRef>
              <c:f>Munka1!$E$5:$E$59</c:f>
              <c:numCache>
                <c:formatCode>General</c:formatCode>
                <c:ptCount val="55"/>
                <c:pt idx="5">
                  <c:v>2.6666666666666665</c:v>
                </c:pt>
                <c:pt idx="6">
                  <c:v>3.1666666666666665</c:v>
                </c:pt>
                <c:pt idx="7">
                  <c:v>3.3333333333333335</c:v>
                </c:pt>
                <c:pt idx="8">
                  <c:v>3.1666666666666665</c:v>
                </c:pt>
                <c:pt idx="9">
                  <c:v>4.3333333333333437</c:v>
                </c:pt>
                <c:pt idx="10">
                  <c:v>3.8333333333333335</c:v>
                </c:pt>
                <c:pt idx="11">
                  <c:v>3.8333333333333335</c:v>
                </c:pt>
                <c:pt idx="12">
                  <c:v>5</c:v>
                </c:pt>
                <c:pt idx="13">
                  <c:v>8.1666666666666767</c:v>
                </c:pt>
                <c:pt idx="14">
                  <c:v>8.1666666666666767</c:v>
                </c:pt>
                <c:pt idx="15">
                  <c:v>7.3333333333333437</c:v>
                </c:pt>
                <c:pt idx="16">
                  <c:v>7.666666666666667</c:v>
                </c:pt>
                <c:pt idx="17">
                  <c:v>9.1666666666666767</c:v>
                </c:pt>
                <c:pt idx="18">
                  <c:v>7.666666666666667</c:v>
                </c:pt>
                <c:pt idx="19">
                  <c:v>4.166666666666667</c:v>
                </c:pt>
                <c:pt idx="20">
                  <c:v>4.3333333333333437</c:v>
                </c:pt>
                <c:pt idx="21">
                  <c:v>4.5</c:v>
                </c:pt>
                <c:pt idx="22">
                  <c:v>4.666666666666667</c:v>
                </c:pt>
                <c:pt idx="23">
                  <c:v>3.5</c:v>
                </c:pt>
                <c:pt idx="24">
                  <c:v>2.8333333333333335</c:v>
                </c:pt>
                <c:pt idx="25">
                  <c:v>3.8333333333333335</c:v>
                </c:pt>
                <c:pt idx="26">
                  <c:v>4</c:v>
                </c:pt>
                <c:pt idx="27">
                  <c:v>3.8333333333333335</c:v>
                </c:pt>
                <c:pt idx="28">
                  <c:v>4.3333333333333437</c:v>
                </c:pt>
                <c:pt idx="29">
                  <c:v>4.666666666666667</c:v>
                </c:pt>
                <c:pt idx="30">
                  <c:v>5.5</c:v>
                </c:pt>
                <c:pt idx="31">
                  <c:v>6.166666666666667</c:v>
                </c:pt>
                <c:pt idx="32">
                  <c:v>6.5</c:v>
                </c:pt>
                <c:pt idx="33">
                  <c:v>6</c:v>
                </c:pt>
                <c:pt idx="34">
                  <c:v>6.3333333333333437</c:v>
                </c:pt>
                <c:pt idx="35">
                  <c:v>9.5</c:v>
                </c:pt>
                <c:pt idx="36">
                  <c:v>9.6666666666666767</c:v>
                </c:pt>
                <c:pt idx="37">
                  <c:v>11.333333333333334</c:v>
                </c:pt>
                <c:pt idx="38">
                  <c:v>12.666666666666686</c:v>
                </c:pt>
                <c:pt idx="39">
                  <c:v>15.333333333333334</c:v>
                </c:pt>
                <c:pt idx="40">
                  <c:v>16.666666666666668</c:v>
                </c:pt>
                <c:pt idx="41">
                  <c:v>18</c:v>
                </c:pt>
                <c:pt idx="42">
                  <c:v>22</c:v>
                </c:pt>
                <c:pt idx="43">
                  <c:v>26.666666666666668</c:v>
                </c:pt>
                <c:pt idx="44">
                  <c:v>27.333333333333268</c:v>
                </c:pt>
                <c:pt idx="45">
                  <c:v>26</c:v>
                </c:pt>
                <c:pt idx="46">
                  <c:v>25.333333333333268</c:v>
                </c:pt>
                <c:pt idx="47">
                  <c:v>20.5</c:v>
                </c:pt>
                <c:pt idx="48">
                  <c:v>17.333333333333268</c:v>
                </c:pt>
                <c:pt idx="49">
                  <c:v>10.5</c:v>
                </c:pt>
                <c:pt idx="50">
                  <c:v>8.6666666666666767</c:v>
                </c:pt>
                <c:pt idx="51">
                  <c:v>9.5</c:v>
                </c:pt>
                <c:pt idx="52">
                  <c:v>8.1666666666666767</c:v>
                </c:pt>
                <c:pt idx="53">
                  <c:v>8.6666666666666767</c:v>
                </c:pt>
                <c:pt idx="54">
                  <c:v>10.833333333333334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62-4A8F-A3CC-D00F5DCEF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7798016"/>
        <c:axId val="307799552"/>
      </c:lineChart>
      <c:catAx>
        <c:axId val="30779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586">
            <a:noFill/>
          </a:ln>
        </c:spPr>
        <c:txPr>
          <a:bodyPr rot="-270000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307799552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307799552"/>
        <c:scaling>
          <c:orientation val="minMax"/>
        </c:scaling>
        <c:delete val="0"/>
        <c:axPos val="l"/>
        <c:majorGridlines>
          <c:spPr>
            <a:ln w="419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586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307798016"/>
        <c:crosses val="autoZero"/>
        <c:crossBetween val="between"/>
      </c:valAx>
      <c:spPr>
        <a:noFill/>
        <a:ln w="335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8570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8B0C35-DAE2-F310-198C-DC57D853D1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FB5CD-38D7-4E13-860B-2AA77FD48617}" type="slidenum">
              <a:rPr lang="hu-HU" altLang="hu-HU"/>
              <a:pPr/>
              <a:t>24</a:t>
            </a:fld>
            <a:endParaRPr lang="hu-HU" altLang="hu-H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3FF6EC51-DE50-1676-0C07-CFBB18726B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C0A4E31-1BC9-9DCF-B640-974F53913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Az együttműködés egy, csak az együttműködésért felelős személlyel (facilitátor) növelhető a legjobban – innen hiányzik nekem valami konkrét, hogy egy adott térségben, vagy szakterületen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0533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AA15BD-7305-47EC-9787-21C615B646F4}" type="slidenum">
              <a:rPr lang="en-GB"/>
              <a:pPr/>
              <a:t>27</a:t>
            </a:fld>
            <a:endParaRPr lang="en-GB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CB687A-3360-4A1F-B331-CAEC046FA5A3}" type="slidenum">
              <a:rPr lang="hu-HU" altLang="hu-HU" smtClean="0"/>
              <a:pPr eaLnBrk="1" hangingPunct="1"/>
              <a:t>28</a:t>
            </a:fld>
            <a:endParaRPr lang="hu-HU" altLang="hu-HU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hu-H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CD741-99F6-4E1E-89FE-D04DE2E0D67D}" type="slidenum">
              <a:rPr lang="en-GB"/>
              <a:pPr/>
              <a:t>29</a:t>
            </a:fld>
            <a:endParaRPr lang="en-GB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2018-90F4-A84E-9C80-E04D6CFFA262}" type="slidenum"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4155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1571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3071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3" name="Google Shape;81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2" name="Google Shape;4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306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676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638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mit Bild">
  <p:cSld name="Titelfolie mit Bild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0"/>
          <p:cNvSpPr>
            <a:spLocks noGrp="1"/>
          </p:cNvSpPr>
          <p:nvPr>
            <p:ph type="pic" idx="2"/>
          </p:nvPr>
        </p:nvSpPr>
        <p:spPr>
          <a:xfrm>
            <a:off x="0" y="4985792"/>
            <a:ext cx="24384001" cy="8784976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70"/>
          <p:cNvSpPr/>
          <p:nvPr/>
        </p:nvSpPr>
        <p:spPr>
          <a:xfrm>
            <a:off x="0" y="12241360"/>
            <a:ext cx="24384001" cy="15294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0"/>
          <p:cNvSpPr txBox="1">
            <a:spLocks noGrp="1"/>
          </p:cNvSpPr>
          <p:nvPr>
            <p:ph type="title"/>
          </p:nvPr>
        </p:nvSpPr>
        <p:spPr>
          <a:xfrm>
            <a:off x="1630827" y="2969568"/>
            <a:ext cx="211296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0016"/>
              </a:buClr>
              <a:buSzPts val="5200"/>
              <a:buFont typeface="Arial"/>
              <a:buNone/>
              <a:defRPr sz="5200" b="1" i="0" u="none" strike="noStrike" cap="none">
                <a:solidFill>
                  <a:srgbClr val="C200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8485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2" y="3522135"/>
            <a:ext cx="19181100" cy="3657626"/>
          </a:xfrm>
        </p:spPr>
        <p:txBody>
          <a:bodyPr anchor="b"/>
          <a:lstStyle>
            <a:lvl1pPr algn="ctr">
              <a:defRPr sz="8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2" y="7179758"/>
            <a:ext cx="19181100" cy="3014108"/>
          </a:xfrm>
        </p:spPr>
        <p:txBody>
          <a:bodyPr anchor="t"/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3565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7591" y="3464898"/>
            <a:ext cx="10120994" cy="81175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5785" y="3464899"/>
            <a:ext cx="10129330" cy="811750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6850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90" y="3469013"/>
            <a:ext cx="10178144" cy="8297538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970" y="3469013"/>
            <a:ext cx="10178144" cy="8297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744" y="3670508"/>
            <a:ext cx="9752688" cy="1089768"/>
          </a:xfrm>
        </p:spPr>
        <p:txBody>
          <a:bodyPr anchor="b">
            <a:noAutofit/>
          </a:bodyPr>
          <a:lstStyle>
            <a:lvl1pPr marL="0" indent="0" algn="ctr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744" y="4760275"/>
            <a:ext cx="9752688" cy="6822126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589934" y="3670509"/>
            <a:ext cx="9790660" cy="1089766"/>
          </a:xfrm>
        </p:spPr>
        <p:txBody>
          <a:bodyPr anchor="b">
            <a:noAutofit/>
          </a:bodyPr>
          <a:lstStyle>
            <a:lvl1pPr marL="0" indent="0" algn="ctr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89934" y="4760275"/>
            <a:ext cx="9790660" cy="6822126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951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72583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73625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91" y="1219200"/>
            <a:ext cx="7413778" cy="3643836"/>
          </a:xfrm>
        </p:spPr>
        <p:txBody>
          <a:bodyPr anchor="b">
            <a:normAutofit/>
          </a:bodyPr>
          <a:lstStyle>
            <a:lvl1pPr algn="ctr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1266" y="1219200"/>
            <a:ext cx="12823848" cy="103632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91" y="4863037"/>
            <a:ext cx="7413778" cy="671936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7190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330" y="1219200"/>
            <a:ext cx="7168332" cy="10409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91" y="1219846"/>
            <a:ext cx="11869898" cy="3658676"/>
          </a:xfrm>
        </p:spPr>
        <p:txBody>
          <a:bodyPr anchor="b">
            <a:noAutofit/>
          </a:bodyPr>
          <a:lstStyle>
            <a:lvl1pPr algn="ctr"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85103" y="1527404"/>
            <a:ext cx="6551502" cy="9825644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91" y="4878522"/>
            <a:ext cx="11869898" cy="6752268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00543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7" y="1095614"/>
            <a:ext cx="20283598" cy="7633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2" y="9130510"/>
            <a:ext cx="20710652" cy="1086944"/>
          </a:xfrm>
        </p:spPr>
        <p:txBody>
          <a:bodyPr anchor="b">
            <a:normAutofit/>
          </a:bodyPr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38698" y="1390019"/>
            <a:ext cx="19690692" cy="705134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000"/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90" y="10217456"/>
            <a:ext cx="20707524" cy="1364944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8240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90" y="1216874"/>
            <a:ext cx="20707524" cy="7068688"/>
          </a:xfrm>
        </p:spPr>
        <p:txBody>
          <a:bodyPr anchor="ctr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89" y="8590360"/>
            <a:ext cx="20707526" cy="300365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413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mit Referent">
  <p:cSld name="Titelfolie mit Refer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1"/>
          <p:cNvSpPr txBox="1">
            <a:spLocks noGrp="1"/>
          </p:cNvSpPr>
          <p:nvPr>
            <p:ph type="body" idx="1"/>
          </p:nvPr>
        </p:nvSpPr>
        <p:spPr>
          <a:xfrm>
            <a:off x="2590934" y="6137277"/>
            <a:ext cx="19202133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1"/>
          <p:cNvSpPr txBox="1">
            <a:spLocks noGrp="1"/>
          </p:cNvSpPr>
          <p:nvPr>
            <p:ph type="body" idx="2"/>
          </p:nvPr>
        </p:nvSpPr>
        <p:spPr>
          <a:xfrm>
            <a:off x="2590933" y="7146927"/>
            <a:ext cx="19202268" cy="27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1"/>
          <p:cNvSpPr txBox="1">
            <a:spLocks noGrp="1"/>
          </p:cNvSpPr>
          <p:nvPr>
            <p:ph type="title"/>
          </p:nvPr>
        </p:nvSpPr>
        <p:spPr>
          <a:xfrm>
            <a:off x="2590800" y="3545728"/>
            <a:ext cx="1920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0016"/>
              </a:buClr>
              <a:buSzPts val="5200"/>
              <a:buFont typeface="Arial"/>
              <a:buNone/>
              <a:defRPr sz="5200" b="1" i="0" u="none" strike="noStrike" cap="none">
                <a:solidFill>
                  <a:srgbClr val="C200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1"/>
          <p:cNvSpPr txBox="1">
            <a:spLocks noGrp="1"/>
          </p:cNvSpPr>
          <p:nvPr>
            <p:ph type="body" idx="3"/>
          </p:nvPr>
        </p:nvSpPr>
        <p:spPr>
          <a:xfrm>
            <a:off x="2590800" y="4984750"/>
            <a:ext cx="19202401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C20016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C200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24" y="1219200"/>
            <a:ext cx="18605504" cy="5985808"/>
          </a:xfrm>
        </p:spPr>
        <p:txBody>
          <a:bodyPr anchor="ctr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3441289" y="7220065"/>
            <a:ext cx="17504598" cy="1065498"/>
          </a:xfrm>
        </p:spPr>
        <p:txBody>
          <a:bodyPr anchor="t">
            <a:normAutofit/>
          </a:bodyPr>
          <a:lstStyle>
            <a:lvl1pPr marL="0" indent="0" algn="r">
              <a:buNone/>
              <a:defRPr sz="28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89" y="8608706"/>
            <a:ext cx="20707526" cy="297899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176959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09432" y="5856516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843831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89" y="4253885"/>
            <a:ext cx="20707526" cy="502367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569" y="9301112"/>
            <a:ext cx="20704398" cy="2281288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0208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827590" y="1219200"/>
            <a:ext cx="20707524" cy="1940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827590" y="3771900"/>
            <a:ext cx="6601968" cy="1152524"/>
          </a:xfrm>
        </p:spPr>
        <p:txBody>
          <a:bodyPr anchor="b">
            <a:noAutofit/>
          </a:bodyPr>
          <a:lstStyle>
            <a:lvl1pPr marL="0" indent="0" algn="ctr"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827590" y="5143500"/>
            <a:ext cx="6601968" cy="64389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93422" y="3771900"/>
            <a:ext cx="6601968" cy="1152524"/>
          </a:xfrm>
        </p:spPr>
        <p:txBody>
          <a:bodyPr anchor="b">
            <a:noAutofit/>
          </a:bodyPr>
          <a:lstStyle>
            <a:lvl1pPr marL="0" indent="0" algn="ctr"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8882870" y="5143500"/>
            <a:ext cx="6601968" cy="64389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933144" y="3771900"/>
            <a:ext cx="6601968" cy="1152524"/>
          </a:xfrm>
        </p:spPr>
        <p:txBody>
          <a:bodyPr anchor="b">
            <a:noAutofit/>
          </a:bodyPr>
          <a:lstStyle>
            <a:lvl1pPr marL="0" indent="0" algn="ctr"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5933144" y="5143500"/>
            <a:ext cx="6601968" cy="64389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0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24" y="3636429"/>
            <a:ext cx="6679944" cy="3695702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600" y="3636429"/>
            <a:ext cx="6679944" cy="3695702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102" y="3636429"/>
            <a:ext cx="6679944" cy="3695702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827589" y="1219200"/>
            <a:ext cx="20707526" cy="1940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827590" y="7808212"/>
            <a:ext cx="6601968" cy="1152524"/>
          </a:xfrm>
        </p:spPr>
        <p:txBody>
          <a:bodyPr anchor="b">
            <a:noAutofit/>
          </a:bodyPr>
          <a:lstStyle>
            <a:lvl1pPr marL="0" indent="0" algn="ctr">
              <a:buNone/>
              <a:defRPr sz="40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036204" y="3877836"/>
            <a:ext cx="6184736" cy="3205908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827590" y="8960737"/>
            <a:ext cx="6601968" cy="262166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85576" y="7808212"/>
            <a:ext cx="6601968" cy="1152524"/>
          </a:xfrm>
        </p:spPr>
        <p:txBody>
          <a:bodyPr anchor="b">
            <a:noAutofit/>
          </a:bodyPr>
          <a:lstStyle>
            <a:lvl1pPr marL="0" indent="0" algn="ctr">
              <a:buNone/>
              <a:defRPr sz="40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9091486" y="3878188"/>
            <a:ext cx="6184736" cy="3216328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8882870" y="8960735"/>
            <a:ext cx="6601968" cy="262166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933394" y="7808212"/>
            <a:ext cx="6601968" cy="1152524"/>
          </a:xfrm>
        </p:spPr>
        <p:txBody>
          <a:bodyPr anchor="b">
            <a:noAutofit/>
          </a:bodyPr>
          <a:lstStyle>
            <a:lvl1pPr marL="0" indent="0" algn="ctr">
              <a:buNone/>
              <a:defRPr sz="40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6151396" y="3868864"/>
            <a:ext cx="6184736" cy="3214588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5933144" y="8960731"/>
            <a:ext cx="6601968" cy="262167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1803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86816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966137" y="1219199"/>
            <a:ext cx="4568974" cy="1036320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7592" y="1219199"/>
            <a:ext cx="15833744" cy="1036320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9041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2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62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62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6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1278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17885568" cy="22860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3230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">
  <p:cSld name="Standard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2"/>
          <p:cNvSpPr txBox="1">
            <a:spLocks noGrp="1"/>
          </p:cNvSpPr>
          <p:nvPr>
            <p:ph type="body" idx="1"/>
          </p:nvPr>
        </p:nvSpPr>
        <p:spPr>
          <a:xfrm>
            <a:off x="1629836" y="3546478"/>
            <a:ext cx="21124333" cy="835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 New"/>
              <a:buChar char="o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2"/>
          <p:cNvSpPr txBox="1">
            <a:spLocks noGrp="1"/>
          </p:cNvSpPr>
          <p:nvPr>
            <p:ph type="body" idx="2"/>
          </p:nvPr>
        </p:nvSpPr>
        <p:spPr>
          <a:xfrm>
            <a:off x="12192001" y="13030505"/>
            <a:ext cx="11521283" cy="57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72"/>
          <p:cNvSpPr txBox="1">
            <a:spLocks noGrp="1"/>
          </p:cNvSpPr>
          <p:nvPr>
            <p:ph type="title"/>
          </p:nvPr>
        </p:nvSpPr>
        <p:spPr>
          <a:xfrm>
            <a:off x="1634368" y="1072158"/>
            <a:ext cx="17278378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0016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C200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mit Zwischenüberschrift">
  <p:cSld name="Standard mit Zwischenüberschrif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3"/>
          <p:cNvSpPr txBox="1">
            <a:spLocks noGrp="1"/>
          </p:cNvSpPr>
          <p:nvPr>
            <p:ph type="body" idx="1"/>
          </p:nvPr>
        </p:nvSpPr>
        <p:spPr>
          <a:xfrm>
            <a:off x="1630828" y="3545632"/>
            <a:ext cx="2112334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3"/>
          <p:cNvSpPr txBox="1">
            <a:spLocks noGrp="1"/>
          </p:cNvSpPr>
          <p:nvPr>
            <p:ph type="body" idx="2"/>
          </p:nvPr>
        </p:nvSpPr>
        <p:spPr>
          <a:xfrm>
            <a:off x="1629836" y="4697759"/>
            <a:ext cx="21124333" cy="7202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 New"/>
              <a:buChar char="o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73"/>
          <p:cNvSpPr txBox="1">
            <a:spLocks noGrp="1"/>
          </p:cNvSpPr>
          <p:nvPr>
            <p:ph type="body" idx="3"/>
          </p:nvPr>
        </p:nvSpPr>
        <p:spPr>
          <a:xfrm>
            <a:off x="12192001" y="13030505"/>
            <a:ext cx="11521283" cy="57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73"/>
          <p:cNvSpPr txBox="1">
            <a:spLocks noGrp="1"/>
          </p:cNvSpPr>
          <p:nvPr>
            <p:ph type="title"/>
          </p:nvPr>
        </p:nvSpPr>
        <p:spPr>
          <a:xfrm>
            <a:off x="1629835" y="1073476"/>
            <a:ext cx="17280001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0016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C200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teilte Folie">
  <p:cSld name="Geteilte Foli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4"/>
          <p:cNvSpPr txBox="1">
            <a:spLocks noGrp="1"/>
          </p:cNvSpPr>
          <p:nvPr>
            <p:ph type="body" idx="1"/>
          </p:nvPr>
        </p:nvSpPr>
        <p:spPr>
          <a:xfrm>
            <a:off x="1629838" y="3546478"/>
            <a:ext cx="9986101" cy="835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 New"/>
              <a:buChar char="o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74"/>
          <p:cNvSpPr txBox="1">
            <a:spLocks noGrp="1"/>
          </p:cNvSpPr>
          <p:nvPr>
            <p:ph type="body" idx="2"/>
          </p:nvPr>
        </p:nvSpPr>
        <p:spPr>
          <a:xfrm>
            <a:off x="12768065" y="3546478"/>
            <a:ext cx="9986104" cy="835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 New"/>
              <a:buChar char="o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74"/>
          <p:cNvSpPr txBox="1">
            <a:spLocks noGrp="1"/>
          </p:cNvSpPr>
          <p:nvPr>
            <p:ph type="body" idx="3"/>
          </p:nvPr>
        </p:nvSpPr>
        <p:spPr>
          <a:xfrm>
            <a:off x="12192001" y="13030505"/>
            <a:ext cx="11521283" cy="57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74"/>
          <p:cNvSpPr txBox="1">
            <a:spLocks noGrp="1"/>
          </p:cNvSpPr>
          <p:nvPr>
            <p:ph type="title"/>
          </p:nvPr>
        </p:nvSpPr>
        <p:spPr>
          <a:xfrm>
            <a:off x="1634368" y="1086446"/>
            <a:ext cx="17280001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0016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C200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teilt mit Zwischenüberschriften">
  <p:cSld name="Geteilt mit Zwischenüberschrifte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5"/>
          <p:cNvSpPr txBox="1">
            <a:spLocks noGrp="1"/>
          </p:cNvSpPr>
          <p:nvPr>
            <p:ph type="body" idx="1"/>
          </p:nvPr>
        </p:nvSpPr>
        <p:spPr>
          <a:xfrm>
            <a:off x="1629839" y="4698999"/>
            <a:ext cx="9986429" cy="720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 New"/>
              <a:buChar char="o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title"/>
          </p:nvPr>
        </p:nvSpPr>
        <p:spPr>
          <a:xfrm>
            <a:off x="1603509" y="1073150"/>
            <a:ext cx="17280001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0016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C200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body" idx="2"/>
          </p:nvPr>
        </p:nvSpPr>
        <p:spPr>
          <a:xfrm>
            <a:off x="1630829" y="3545632"/>
            <a:ext cx="998544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75"/>
          <p:cNvSpPr txBox="1">
            <a:spLocks noGrp="1"/>
          </p:cNvSpPr>
          <p:nvPr>
            <p:ph type="body" idx="3"/>
          </p:nvPr>
        </p:nvSpPr>
        <p:spPr>
          <a:xfrm>
            <a:off x="12767735" y="3545632"/>
            <a:ext cx="998643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5"/>
          <p:cNvSpPr txBox="1">
            <a:spLocks noGrp="1"/>
          </p:cNvSpPr>
          <p:nvPr>
            <p:ph type="body" idx="4"/>
          </p:nvPr>
        </p:nvSpPr>
        <p:spPr>
          <a:xfrm>
            <a:off x="12767740" y="4699001"/>
            <a:ext cx="9986429" cy="720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 New"/>
              <a:buChar char="o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75"/>
          <p:cNvSpPr txBox="1">
            <a:spLocks noGrp="1"/>
          </p:cNvSpPr>
          <p:nvPr>
            <p:ph type="body" idx="5"/>
          </p:nvPr>
        </p:nvSpPr>
        <p:spPr>
          <a:xfrm>
            <a:off x="12192001" y="13030505"/>
            <a:ext cx="11521283" cy="57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Überschrift">
  <p:cSld name="nur Überschrif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6"/>
          <p:cNvSpPr txBox="1">
            <a:spLocks noGrp="1"/>
          </p:cNvSpPr>
          <p:nvPr>
            <p:ph type="body" idx="1"/>
          </p:nvPr>
        </p:nvSpPr>
        <p:spPr>
          <a:xfrm>
            <a:off x="12192001" y="13030505"/>
            <a:ext cx="11521283" cy="57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title"/>
          </p:nvPr>
        </p:nvSpPr>
        <p:spPr>
          <a:xfrm>
            <a:off x="1613365" y="1073476"/>
            <a:ext cx="17280001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0016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C200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e Folie">
  <p:cSld name="leere Foli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1386" y="3539081"/>
            <a:ext cx="18880068" cy="3657602"/>
          </a:xfrm>
        </p:spPr>
        <p:txBody>
          <a:bodyPr anchor="b">
            <a:normAutofit/>
          </a:bodyPr>
          <a:lstStyle>
            <a:lvl1pPr algn="ctr">
              <a:defRPr sz="10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1386" y="7196679"/>
            <a:ext cx="18880068" cy="2099734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9749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7590" y="1219200"/>
            <a:ext cx="20707524" cy="19409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7590" y="3464899"/>
            <a:ext cx="20707524" cy="811750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57472" y="1176655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EADBC21-1164-4A84-A15A-EEF73AA383E4}" type="datetimeFigureOut">
              <a:rPr lang="hu-HU" smtClean="0"/>
              <a:t>2022. 10. 10.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7591" y="11766551"/>
            <a:ext cx="1334573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028023" y="11766551"/>
            <a:ext cx="150709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327B96A-DEB2-4BDE-80CF-B9D9EA851D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914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8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800" indent="-612000" algn="l" defTabSz="9144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SzPct val="70000"/>
        <a:buFont typeface="Wingdings 2" charset="2"/>
        <a:buChar char=""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1440000" indent="-540000" algn="l" defTabSz="9144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SzPct val="70000"/>
        <a:buFont typeface="Wingdings 2" charset="2"/>
        <a:buChar char=""/>
        <a:defRPr sz="3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2052000" indent="-432000" algn="l" defTabSz="9144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SzPct val="70000"/>
        <a:buFont typeface="Wingdings 2" charset="2"/>
        <a:buChar char=""/>
        <a:defRPr sz="3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2772000" indent="-432000" algn="l" defTabSz="9144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SzPct val="70000"/>
        <a:buFont typeface="Wingdings 2" charset="2"/>
        <a:buChar char=""/>
        <a:defRPr sz="2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3348000" indent="-432000" algn="l" defTabSz="9144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SzPct val="70000"/>
        <a:buFont typeface="Wingdings 2" charset="2"/>
        <a:buChar char=""/>
        <a:defRPr sz="2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40292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SzPct val="70000"/>
        <a:buFont typeface="Wingdings 2" charset="2"/>
        <a:buChar char=""/>
        <a:defRPr sz="2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48036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SzPct val="70000"/>
        <a:buFont typeface="Wingdings 2" charset="2"/>
        <a:buChar char=""/>
        <a:defRPr sz="2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55780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SzPct val="70000"/>
        <a:buFont typeface="Wingdings 2" charset="2"/>
        <a:buChar char=""/>
        <a:defRPr sz="2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62124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2"/>
        </a:buClr>
        <a:buSzPct val="70000"/>
        <a:buFont typeface="Wingdings 2" charset="2"/>
        <a:buChar char=""/>
        <a:defRPr sz="2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png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.ifightdepression.com/en-YO/login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ifightdepression.com/en/about-u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E37C1C4-A318-4431-94EF-C931B1779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173" y="5966452"/>
            <a:ext cx="10692406" cy="7562103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2A953E70-EAE3-23F9-CF25-A4A7BAA3AD72}"/>
              </a:ext>
            </a:extLst>
          </p:cNvPr>
          <p:cNvSpPr/>
          <p:nvPr/>
        </p:nvSpPr>
        <p:spPr>
          <a:xfrm>
            <a:off x="0" y="1815076"/>
            <a:ext cx="24384000" cy="415137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Google Shape;83;p1">
            <a:extLst>
              <a:ext uri="{FF2B5EF4-FFF2-40B4-BE49-F238E27FC236}">
                <a16:creationId xmlns:a16="http://schemas.microsoft.com/office/drawing/2014/main" id="{AA315121-B778-BC51-A42A-30D41278DA6A}"/>
              </a:ext>
            </a:extLst>
          </p:cNvPr>
          <p:cNvSpPr txBox="1"/>
          <p:nvPr/>
        </p:nvSpPr>
        <p:spPr>
          <a:xfrm>
            <a:off x="441960" y="2367290"/>
            <a:ext cx="2350008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8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Depresszió Stop! – EAAD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endParaRPr lang="hu-HU" sz="6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Egy európai szintű jó gyakorlat indítása Szentendre járásban</a:t>
            </a:r>
            <a:endParaRPr sz="6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29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381EE000-9E72-816C-30C6-56D8A720B90D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248154"/>
              </p:ext>
            </p:extLst>
          </p:nvPr>
        </p:nvGraphicFramePr>
        <p:xfrm>
          <a:off x="1907408" y="2697276"/>
          <a:ext cx="17569948" cy="1074925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479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4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9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9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60662">
                <a:tc>
                  <a:txBody>
                    <a:bodyPr/>
                    <a:lstStyle/>
                    <a:p>
                      <a:pPr algn="l" fontAlgn="t"/>
                      <a:endParaRPr lang="hu-HU" sz="4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4000" u="none" strike="noStrike" dirty="0"/>
                        <a:t>Németország</a:t>
                      </a:r>
                      <a:endParaRPr lang="hu-HU" sz="4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4000" u="none" strike="noStrike" dirty="0" err="1"/>
                        <a:t>Magyaro</a:t>
                      </a:r>
                      <a:r>
                        <a:rPr lang="hu-HU" sz="4000" u="none" strike="noStrike" dirty="0"/>
                        <a:t>.</a:t>
                      </a:r>
                      <a:endParaRPr lang="hu-HU" sz="4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4000" u="none" strike="noStrike" dirty="0"/>
                        <a:t>Írország</a:t>
                      </a:r>
                      <a:endParaRPr lang="hu-HU" sz="4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4000" u="none" strike="noStrike" dirty="0"/>
                        <a:t>Portugália</a:t>
                      </a:r>
                      <a:endParaRPr lang="hu-HU" sz="4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1166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u="none" strike="noStrike" dirty="0"/>
                        <a:t>A </a:t>
                      </a:r>
                      <a:r>
                        <a:rPr lang="en-US" sz="3600" u="none" strike="noStrike" dirty="0" err="1"/>
                        <a:t>depressziós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emberek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meggyógyulhatnának</a:t>
                      </a:r>
                      <a:r>
                        <a:rPr lang="en-US" sz="3600" u="none" strike="noStrike" dirty="0"/>
                        <a:t>, ha</a:t>
                      </a:r>
                      <a:r>
                        <a:rPr lang="hu-HU" sz="3600" u="none" strike="noStrike" dirty="0"/>
                        <a:t> </a:t>
                      </a:r>
                      <a:r>
                        <a:rPr lang="en-US" sz="3600" u="none" strike="noStrike" dirty="0" err="1"/>
                        <a:t>akarnának</a:t>
                      </a:r>
                      <a:r>
                        <a:rPr lang="en-US" sz="3600" u="none" strike="noStrike" dirty="0"/>
                        <a:t>.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7098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/>
                        <a:t>20,1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>
                          <a:solidFill>
                            <a:srgbClr val="FF0000"/>
                          </a:solidFill>
                        </a:rPr>
                        <a:t>60,4</a:t>
                      </a:r>
                      <a:endParaRPr lang="hu-HU" sz="40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18,5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42,4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576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u="none" strike="noStrike" dirty="0"/>
                        <a:t>A </a:t>
                      </a:r>
                      <a:r>
                        <a:rPr lang="en-US" sz="3600" u="none" strike="noStrike" dirty="0" err="1"/>
                        <a:t>depresszió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az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egyén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gyengeségének</a:t>
                      </a:r>
                      <a:r>
                        <a:rPr lang="en-US" sz="3600" u="none" strike="noStrike" dirty="0"/>
                        <a:t> a </a:t>
                      </a:r>
                      <a:r>
                        <a:rPr lang="en-US" sz="3600" u="none" strike="noStrike" dirty="0" err="1"/>
                        <a:t>jele</a:t>
                      </a:r>
                      <a:r>
                        <a:rPr lang="en-US" sz="3600" u="none" strike="noStrike" dirty="0"/>
                        <a:t>.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7098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25,9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>
                          <a:solidFill>
                            <a:srgbClr val="FF0000"/>
                          </a:solidFill>
                        </a:rPr>
                        <a:t>46</a:t>
                      </a:r>
                      <a:endParaRPr lang="hu-HU" sz="40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18,6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33,3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156">
                <a:tc>
                  <a:txBody>
                    <a:bodyPr/>
                    <a:lstStyle/>
                    <a:p>
                      <a:pPr algn="l" fontAlgn="t"/>
                      <a:r>
                        <a:rPr lang="pt-BR" sz="3600" u="none" strike="noStrike" dirty="0"/>
                        <a:t>A depresszió nem valódi betegség.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7098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14,7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>
                          <a:solidFill>
                            <a:srgbClr val="FF0000"/>
                          </a:solidFill>
                        </a:rPr>
                        <a:t>27,8</a:t>
                      </a:r>
                      <a:endParaRPr lang="hu-HU" sz="40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16,5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25,8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576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u="none" strike="noStrike" dirty="0"/>
                        <a:t>A </a:t>
                      </a:r>
                      <a:r>
                        <a:rPr lang="en-US" sz="3600" u="none" strike="noStrike" dirty="0" err="1"/>
                        <a:t>depressziós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emberek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veszélyesek</a:t>
                      </a:r>
                      <a:r>
                        <a:rPr lang="en-US" sz="3600" u="none" strike="noStrike" dirty="0"/>
                        <a:t>.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7098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28,6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>
                          <a:solidFill>
                            <a:srgbClr val="FF0000"/>
                          </a:solidFill>
                        </a:rPr>
                        <a:t>35,3</a:t>
                      </a:r>
                      <a:endParaRPr lang="hu-HU" sz="40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/>
                        <a:t>14,9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35,5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9756">
                <a:tc>
                  <a:txBody>
                    <a:bodyPr/>
                    <a:lstStyle/>
                    <a:p>
                      <a:pPr algn="l" fontAlgn="t"/>
                      <a:r>
                        <a:rPr lang="hu-HU" sz="3600" u="none" strike="noStrike" dirty="0"/>
                        <a:t>A legjobb elkerülni a depresszióban szenvedőket, </a:t>
                      </a:r>
                    </a:p>
                    <a:p>
                      <a:pPr algn="l" fontAlgn="t"/>
                      <a:r>
                        <a:rPr lang="hu-HU" sz="3600" u="none" strike="noStrike" dirty="0"/>
                        <a:t>nehogy az ember maga is azzá váljon.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7098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13,7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20,3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/>
                        <a:t>8,2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/>
                        <a:t>24,6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2576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u="none" strike="noStrike" dirty="0"/>
                        <a:t>A </a:t>
                      </a:r>
                      <a:r>
                        <a:rPr lang="en-US" sz="3600" u="none" strike="noStrike" dirty="0" err="1"/>
                        <a:t>depressziós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emberek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kiszámíthatatlanok</a:t>
                      </a:r>
                      <a:r>
                        <a:rPr lang="en-US" sz="3600" u="none" strike="noStrike" dirty="0"/>
                        <a:t>.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7098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36,5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46,2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38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/>
                        <a:t>70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3786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u="none" strike="noStrike" dirty="0"/>
                        <a:t>Ha </a:t>
                      </a:r>
                      <a:r>
                        <a:rPr lang="en-US" sz="3600" u="none" strike="noStrike" dirty="0" err="1"/>
                        <a:t>depressziós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lennék</a:t>
                      </a:r>
                      <a:r>
                        <a:rPr lang="en-US" sz="3600" u="none" strike="noStrike" dirty="0"/>
                        <a:t>, </a:t>
                      </a:r>
                      <a:r>
                        <a:rPr lang="en-US" sz="3600" u="none" strike="noStrike" dirty="0" err="1"/>
                        <a:t>nem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mondanám</a:t>
                      </a:r>
                      <a:r>
                        <a:rPr lang="en-US" sz="3600" u="none" strike="noStrike" dirty="0"/>
                        <a:t> el </a:t>
                      </a:r>
                      <a:r>
                        <a:rPr lang="en-US" sz="3600" u="none" strike="noStrike" dirty="0" err="1"/>
                        <a:t>senkinek</a:t>
                      </a:r>
                      <a:r>
                        <a:rPr lang="en-US" sz="3600" u="none" strike="noStrike" dirty="0"/>
                        <a:t>.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7098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/>
                        <a:t>25,2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22,5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21,1</a:t>
                      </a:r>
                      <a:endParaRPr lang="hu-HU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/>
                        <a:t>27,8</a:t>
                      </a:r>
                      <a:endParaRPr lang="hu-HU" sz="4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Google Shape;83;p1">
            <a:extLst>
              <a:ext uri="{FF2B5EF4-FFF2-40B4-BE49-F238E27FC236}">
                <a16:creationId xmlns:a16="http://schemas.microsoft.com/office/drawing/2014/main" id="{7D2B3265-41D8-586D-66D9-7ED133A82A43}"/>
              </a:ext>
            </a:extLst>
          </p:cNvPr>
          <p:cNvSpPr txBox="1"/>
          <p:nvPr/>
        </p:nvSpPr>
        <p:spPr>
          <a:xfrm>
            <a:off x="1290102" y="688921"/>
            <a:ext cx="218037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Személyes stigma</a:t>
            </a:r>
            <a:endParaRPr lang="en-US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697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916927"/>
              </p:ext>
            </p:extLst>
          </p:nvPr>
        </p:nvGraphicFramePr>
        <p:xfrm>
          <a:off x="1742816" y="2674689"/>
          <a:ext cx="17425936" cy="1080862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0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4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3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6253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u="none" strike="noStrike" dirty="0"/>
                        <a:t>A</a:t>
                      </a:r>
                      <a:r>
                        <a:rPr lang="hu-HU" sz="3600" u="none" strike="noStrike" dirty="0"/>
                        <a:t> legtöbb ember azt hiszi, hogy</a:t>
                      </a:r>
                      <a:r>
                        <a:rPr lang="hu-HU" sz="3600" u="none" strike="noStrike" baseline="0" dirty="0"/>
                        <a:t> …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4400" u="none" strike="noStrike" dirty="0" err="1"/>
                        <a:t>Németo</a:t>
                      </a:r>
                      <a:r>
                        <a:rPr lang="hu-HU" sz="4400" u="none" strike="noStrike" dirty="0"/>
                        <a:t>.</a:t>
                      </a:r>
                      <a:endParaRPr lang="hu-HU" sz="4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4400" u="none" strike="noStrike" dirty="0" err="1"/>
                        <a:t>Magyaro</a:t>
                      </a:r>
                      <a:r>
                        <a:rPr lang="hu-HU" sz="4400" u="none" strike="noStrike" dirty="0"/>
                        <a:t>.</a:t>
                      </a:r>
                      <a:endParaRPr lang="hu-HU" sz="4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4400" u="none" strike="noStrike" dirty="0"/>
                        <a:t>Írország</a:t>
                      </a:r>
                      <a:endParaRPr lang="hu-HU" sz="4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4400" u="none" strike="noStrike" dirty="0"/>
                        <a:t>Portugália</a:t>
                      </a:r>
                      <a:endParaRPr lang="hu-HU" sz="4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916">
                <a:tc>
                  <a:txBody>
                    <a:bodyPr/>
                    <a:lstStyle/>
                    <a:p>
                      <a:pPr algn="l" fontAlgn="t"/>
                      <a:r>
                        <a:rPr lang="hu-HU" sz="3600" u="none" strike="noStrike" baseline="0" dirty="0"/>
                        <a:t>…</a:t>
                      </a:r>
                      <a:r>
                        <a:rPr lang="hu-HU" sz="3600" u="none" strike="noStrike" dirty="0"/>
                        <a:t> a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depressziós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emberek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meggyógyulhatnának</a:t>
                      </a:r>
                      <a:r>
                        <a:rPr lang="en-US" sz="3600" u="none" strike="noStrike" dirty="0"/>
                        <a:t>, ha</a:t>
                      </a:r>
                      <a:r>
                        <a:rPr lang="hu-HU" sz="3600" u="none" strike="noStrike" dirty="0"/>
                        <a:t> </a:t>
                      </a:r>
                      <a:r>
                        <a:rPr lang="en-US" sz="3600" u="none" strike="noStrike" dirty="0" err="1"/>
                        <a:t>akarnának</a:t>
                      </a:r>
                      <a:r>
                        <a:rPr lang="en-US" sz="3600" u="none" strike="noStrike" dirty="0"/>
                        <a:t>.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7098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 dirty="0"/>
                        <a:t>47,3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 dirty="0">
                          <a:solidFill>
                            <a:srgbClr val="FF0000"/>
                          </a:solidFill>
                        </a:rPr>
                        <a:t>64,8</a:t>
                      </a:r>
                      <a:endParaRPr lang="hu-HU" sz="36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/>
                        <a:t>32,1</a:t>
                      </a:r>
                      <a:endParaRPr lang="hu-HU" sz="3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/>
                        <a:t>55,1</a:t>
                      </a:r>
                      <a:endParaRPr lang="hu-HU" sz="3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667">
                <a:tc>
                  <a:txBody>
                    <a:bodyPr/>
                    <a:lstStyle/>
                    <a:p>
                      <a:pPr algn="l" fontAlgn="t"/>
                      <a:r>
                        <a:rPr lang="hu-HU" sz="3600" u="none" strike="noStrike" dirty="0"/>
                        <a:t>…a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depresszió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az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egyén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gyengeségének</a:t>
                      </a:r>
                      <a:r>
                        <a:rPr lang="en-US" sz="3600" u="none" strike="noStrike" dirty="0"/>
                        <a:t> a </a:t>
                      </a:r>
                      <a:r>
                        <a:rPr lang="en-US" sz="3600" u="none" strike="noStrike" dirty="0" err="1"/>
                        <a:t>jele</a:t>
                      </a:r>
                      <a:r>
                        <a:rPr lang="en-US" sz="3600" u="none" strike="noStrike" dirty="0"/>
                        <a:t>.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7098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 dirty="0"/>
                        <a:t>58,9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/>
                        <a:t>50,5</a:t>
                      </a:r>
                      <a:endParaRPr lang="hu-HU" sz="3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/>
                        <a:t>30,7</a:t>
                      </a:r>
                      <a:endParaRPr lang="hu-HU" sz="3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 dirty="0"/>
                        <a:t>56,8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253">
                <a:tc>
                  <a:txBody>
                    <a:bodyPr/>
                    <a:lstStyle/>
                    <a:p>
                      <a:pPr algn="l" fontAlgn="t"/>
                      <a:r>
                        <a:rPr lang="hu-HU" sz="3600" u="none" strike="noStrike" dirty="0"/>
                        <a:t>…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hu-HU" sz="3600" u="none" strike="noStrike" dirty="0"/>
                        <a:t>a</a:t>
                      </a:r>
                      <a:r>
                        <a:rPr lang="pt-BR" sz="3600" u="none" strike="noStrike" dirty="0"/>
                        <a:t> depresszió nem valódi betegség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7098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 dirty="0"/>
                        <a:t>43,1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/>
                        <a:t>42,7</a:t>
                      </a:r>
                      <a:endParaRPr lang="hu-HU" sz="3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/>
                        <a:t>32,4</a:t>
                      </a:r>
                      <a:endParaRPr lang="hu-HU" sz="3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/>
                        <a:t>50,9</a:t>
                      </a:r>
                      <a:endParaRPr lang="hu-HU" sz="3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667">
                <a:tc>
                  <a:txBody>
                    <a:bodyPr/>
                    <a:lstStyle/>
                    <a:p>
                      <a:pPr algn="l" fontAlgn="t"/>
                      <a:r>
                        <a:rPr lang="hu-HU" sz="3600" u="none" strike="noStrike" dirty="0"/>
                        <a:t>…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hu-HU" sz="3600" u="none" strike="noStrike" dirty="0"/>
                        <a:t>a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depressziós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emberek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veszélyesek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7098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/>
                        <a:t>50,5</a:t>
                      </a:r>
                      <a:endParaRPr lang="hu-HU" sz="3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/>
                        <a:t>35,5</a:t>
                      </a:r>
                      <a:endParaRPr lang="hu-HU" sz="3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/>
                        <a:t>26,3</a:t>
                      </a:r>
                      <a:endParaRPr lang="hu-HU" sz="3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/>
                        <a:t>37,8</a:t>
                      </a:r>
                      <a:endParaRPr lang="hu-HU" sz="3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6164">
                <a:tc>
                  <a:txBody>
                    <a:bodyPr/>
                    <a:lstStyle/>
                    <a:p>
                      <a:pPr algn="l" fontAlgn="t"/>
                      <a:r>
                        <a:rPr lang="hu-HU" sz="3600" u="none" strike="noStrike" dirty="0"/>
                        <a:t>… a legjobb elkerülni a depresszióban szenvedőket, </a:t>
                      </a:r>
                    </a:p>
                    <a:p>
                      <a:pPr algn="l" fontAlgn="t"/>
                      <a:r>
                        <a:rPr lang="hu-HU" sz="3600" u="none" strike="noStrike" dirty="0"/>
                        <a:t>nehogy az ember maga is azzá váljon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7098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 dirty="0"/>
                        <a:t>46,6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 dirty="0"/>
                        <a:t>33,8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/>
                        <a:t>23,6</a:t>
                      </a:r>
                      <a:endParaRPr lang="hu-HU" sz="3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/>
                        <a:t>50,2</a:t>
                      </a:r>
                      <a:endParaRPr lang="hu-HU" sz="3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5667">
                <a:tc>
                  <a:txBody>
                    <a:bodyPr/>
                    <a:lstStyle/>
                    <a:p>
                      <a:pPr algn="l" fontAlgn="t"/>
                      <a:r>
                        <a:rPr lang="hu-HU" sz="3600" u="none" strike="noStrike" dirty="0"/>
                        <a:t>… a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depressziós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emberek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kiszámíthatatlanok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7098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 dirty="0"/>
                        <a:t>55,2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/>
                        <a:t>47</a:t>
                      </a:r>
                      <a:endParaRPr lang="hu-HU" sz="3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 dirty="0"/>
                        <a:t>42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/>
                        <a:t>67,5</a:t>
                      </a:r>
                      <a:endParaRPr lang="hu-HU" sz="3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5667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u="none" strike="noStrike" dirty="0"/>
                        <a:t>Ha </a:t>
                      </a:r>
                      <a:r>
                        <a:rPr lang="en-US" sz="3600" u="none" strike="noStrike" dirty="0" err="1"/>
                        <a:t>depressziós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lenn</a:t>
                      </a:r>
                      <a:r>
                        <a:rPr lang="hu-HU" sz="3600" u="none" strike="noStrike" dirty="0"/>
                        <a:t>e</a:t>
                      </a:r>
                      <a:r>
                        <a:rPr lang="en-US" sz="3600" u="none" strike="noStrike" dirty="0"/>
                        <a:t>, </a:t>
                      </a:r>
                      <a:r>
                        <a:rPr lang="en-US" sz="3600" u="none" strike="noStrike" dirty="0" err="1"/>
                        <a:t>nem</a:t>
                      </a:r>
                      <a:r>
                        <a:rPr lang="en-US" sz="3600" u="none" strike="noStrike" dirty="0"/>
                        <a:t> </a:t>
                      </a:r>
                      <a:r>
                        <a:rPr lang="en-US" sz="3600" u="none" strike="noStrike" dirty="0" err="1"/>
                        <a:t>mondaná</a:t>
                      </a:r>
                      <a:r>
                        <a:rPr lang="en-US" sz="3600" u="none" strike="noStrike" dirty="0"/>
                        <a:t> el </a:t>
                      </a:r>
                      <a:r>
                        <a:rPr lang="en-US" sz="3600" u="none" strike="noStrike" dirty="0" err="1"/>
                        <a:t>senkinek</a:t>
                      </a:r>
                      <a:r>
                        <a:rPr lang="en-US" sz="3600" u="none" strike="noStrike" dirty="0"/>
                        <a:t>.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7098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/>
                        <a:t>62,1</a:t>
                      </a:r>
                      <a:endParaRPr lang="hu-HU" sz="3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 dirty="0">
                          <a:solidFill>
                            <a:srgbClr val="FF0000"/>
                          </a:solidFill>
                        </a:rPr>
                        <a:t>41</a:t>
                      </a:r>
                      <a:endParaRPr lang="hu-HU" sz="36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 dirty="0"/>
                        <a:t>42,9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u="none" strike="noStrike" dirty="0"/>
                        <a:t>63,8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8">
            <a:extLst>
              <a:ext uri="{FF2B5EF4-FFF2-40B4-BE49-F238E27FC236}">
                <a16:creationId xmlns:a16="http://schemas.microsoft.com/office/drawing/2014/main" id="{8D2293DD-2EC6-18C2-839D-058E5B827915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Google Shape;83;p1">
            <a:extLst>
              <a:ext uri="{FF2B5EF4-FFF2-40B4-BE49-F238E27FC236}">
                <a16:creationId xmlns:a16="http://schemas.microsoft.com/office/drawing/2014/main" id="{68695AD2-5CDD-3B68-A172-583A7C3FB58A}"/>
              </a:ext>
            </a:extLst>
          </p:cNvPr>
          <p:cNvSpPr txBox="1"/>
          <p:nvPr/>
        </p:nvSpPr>
        <p:spPr>
          <a:xfrm>
            <a:off x="1290102" y="688921"/>
            <a:ext cx="218037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Észlelt stigma</a:t>
            </a:r>
            <a:endParaRPr lang="en-US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682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150796"/>
              </p:ext>
            </p:extLst>
          </p:nvPr>
        </p:nvGraphicFramePr>
        <p:xfrm>
          <a:off x="1290102" y="2708217"/>
          <a:ext cx="19830289" cy="1080369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210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5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6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63877">
                <a:tc>
                  <a:txBody>
                    <a:bodyPr/>
                    <a:lstStyle/>
                    <a:p>
                      <a:pPr algn="l" fontAlgn="t"/>
                      <a:endParaRPr lang="hu-HU" sz="3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4400" u="none" strike="noStrike" dirty="0" err="1"/>
                        <a:t>Németo</a:t>
                      </a:r>
                      <a:r>
                        <a:rPr lang="hu-HU" sz="4400" u="none" strike="noStrike" dirty="0"/>
                        <a:t>.</a:t>
                      </a:r>
                      <a:endParaRPr lang="hu-HU" sz="4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4400" u="none" strike="noStrike" dirty="0" err="1"/>
                        <a:t>Magyaro</a:t>
                      </a:r>
                      <a:r>
                        <a:rPr lang="hu-HU" sz="4400" u="none" strike="noStrike" dirty="0"/>
                        <a:t>.</a:t>
                      </a:r>
                      <a:endParaRPr lang="hu-HU" sz="4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4400" u="none" strike="noStrike" dirty="0"/>
                        <a:t>Írország</a:t>
                      </a:r>
                      <a:endParaRPr lang="hu-HU" sz="4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4400" u="none" strike="noStrike" dirty="0"/>
                        <a:t>Portugália</a:t>
                      </a:r>
                      <a:endParaRPr lang="hu-HU" sz="4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712">
                <a:tc>
                  <a:txBody>
                    <a:bodyPr/>
                    <a:lstStyle/>
                    <a:p>
                      <a:pPr algn="l" fontAlgn="t"/>
                      <a:r>
                        <a:rPr lang="hu-HU" sz="3600" u="none" strike="noStrike" dirty="0">
                          <a:latin typeface="+mn-lt"/>
                        </a:rPr>
                        <a:t>Ha úgy érezném, hogy súlyos lelki problémáim vannak, az első dolgom lenne szakmai segítséget  kérni.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2900" marR="19050" marT="190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u="none" strike="noStrike"/>
                        <a:t>84,2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u="none" strike="noStrike" dirty="0">
                          <a:solidFill>
                            <a:srgbClr val="FF0000"/>
                          </a:solidFill>
                        </a:rPr>
                        <a:t>74,6</a:t>
                      </a:r>
                      <a:endParaRPr lang="en-US" sz="44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u="none" strike="noStrike"/>
                        <a:t>77,5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u="none" strike="noStrike" dirty="0"/>
                        <a:t>89,1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2994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u="none" strike="noStrike" dirty="0">
                          <a:latin typeface="+mn-lt"/>
                        </a:rPr>
                        <a:t>Ha </a:t>
                      </a:r>
                      <a:r>
                        <a:rPr lang="en-US" sz="3600" u="none" strike="noStrike" dirty="0" err="1">
                          <a:latin typeface="+mn-lt"/>
                        </a:rPr>
                        <a:t>életem</a:t>
                      </a:r>
                      <a:r>
                        <a:rPr lang="en-US" sz="3600" u="none" strike="noStrike" dirty="0">
                          <a:latin typeface="+mn-lt"/>
                        </a:rPr>
                        <a:t> </a:t>
                      </a:r>
                      <a:r>
                        <a:rPr lang="en-US" sz="3600" u="none" strike="noStrike" dirty="0" err="1">
                          <a:latin typeface="+mn-lt"/>
                        </a:rPr>
                        <a:t>jelenlegi</a:t>
                      </a:r>
                      <a:r>
                        <a:rPr lang="en-US" sz="3600" u="none" strike="noStrike" dirty="0">
                          <a:latin typeface="+mn-lt"/>
                        </a:rPr>
                        <a:t> </a:t>
                      </a:r>
                      <a:r>
                        <a:rPr lang="en-US" sz="3600" u="none" strike="noStrike" dirty="0" err="1">
                          <a:latin typeface="+mn-lt"/>
                        </a:rPr>
                        <a:t>szakaszában</a:t>
                      </a:r>
                      <a:r>
                        <a:rPr lang="en-US" sz="3600" u="none" strike="noStrike" dirty="0">
                          <a:latin typeface="+mn-lt"/>
                        </a:rPr>
                        <a:t> </a:t>
                      </a:r>
                      <a:r>
                        <a:rPr lang="en-US" sz="3600" u="none" strike="noStrike" dirty="0" err="1">
                          <a:latin typeface="+mn-lt"/>
                        </a:rPr>
                        <a:t>komoly</a:t>
                      </a:r>
                      <a:r>
                        <a:rPr lang="en-US" sz="3600" u="none" strike="noStrike" dirty="0">
                          <a:latin typeface="+mn-lt"/>
                        </a:rPr>
                        <a:t> </a:t>
                      </a:r>
                      <a:r>
                        <a:rPr lang="en-US" sz="3600" u="none" strike="noStrike" dirty="0" err="1">
                          <a:latin typeface="+mn-lt"/>
                        </a:rPr>
                        <a:t>érzelmi</a:t>
                      </a:r>
                      <a:r>
                        <a:rPr lang="hu-HU" sz="3600" u="none" strike="noStrike" dirty="0">
                          <a:latin typeface="+mn-lt"/>
                        </a:rPr>
                        <a:t> </a:t>
                      </a:r>
                      <a:endParaRPr lang="en-US" sz="3600" u="none" strike="noStrike" dirty="0">
                        <a:latin typeface="+mn-lt"/>
                      </a:endParaRPr>
                    </a:p>
                    <a:p>
                      <a:pPr algn="l" fontAlgn="t"/>
                      <a:r>
                        <a:rPr lang="en-US" sz="3600" u="none" strike="noStrike" dirty="0" err="1">
                          <a:latin typeface="+mn-lt"/>
                        </a:rPr>
                        <a:t>válságba</a:t>
                      </a:r>
                      <a:r>
                        <a:rPr lang="en-US" sz="3600" u="none" strike="noStrike" dirty="0">
                          <a:latin typeface="+mn-lt"/>
                        </a:rPr>
                        <a:t> </a:t>
                      </a:r>
                      <a:r>
                        <a:rPr lang="en-US" sz="3600" u="none" strike="noStrike" dirty="0" err="1">
                          <a:latin typeface="+mn-lt"/>
                        </a:rPr>
                        <a:t>kerülnék</a:t>
                      </a:r>
                      <a:r>
                        <a:rPr lang="en-US" sz="3600" u="none" strike="noStrike" dirty="0">
                          <a:latin typeface="+mn-lt"/>
                        </a:rPr>
                        <a:t>, </a:t>
                      </a:r>
                      <a:r>
                        <a:rPr lang="en-US" sz="3600" u="none" strike="noStrike" dirty="0" err="1">
                          <a:latin typeface="+mn-lt"/>
                        </a:rPr>
                        <a:t>bíznék</a:t>
                      </a:r>
                      <a:r>
                        <a:rPr lang="en-US" sz="3600" u="none" strike="noStrike" dirty="0">
                          <a:latin typeface="+mn-lt"/>
                        </a:rPr>
                        <a:t> </a:t>
                      </a:r>
                      <a:r>
                        <a:rPr lang="en-US" sz="3600" u="none" strike="noStrike" dirty="0" err="1">
                          <a:latin typeface="+mn-lt"/>
                        </a:rPr>
                        <a:t>abban</a:t>
                      </a:r>
                      <a:r>
                        <a:rPr lang="en-US" sz="3600" u="none" strike="noStrike" dirty="0">
                          <a:latin typeface="+mn-lt"/>
                        </a:rPr>
                        <a:t>, </a:t>
                      </a:r>
                      <a:r>
                        <a:rPr lang="en-US" sz="3600" u="none" strike="noStrike" dirty="0" err="1">
                          <a:latin typeface="+mn-lt"/>
                        </a:rPr>
                        <a:t>hogy</a:t>
                      </a:r>
                      <a:r>
                        <a:rPr lang="en-US" sz="3600" u="none" strike="noStrike" dirty="0">
                          <a:latin typeface="+mn-lt"/>
                        </a:rPr>
                        <a:t> </a:t>
                      </a:r>
                      <a:r>
                        <a:rPr lang="en-US" sz="3600" u="none" strike="noStrike" dirty="0" err="1">
                          <a:latin typeface="+mn-lt"/>
                        </a:rPr>
                        <a:t>pszichoterápia</a:t>
                      </a:r>
                      <a:r>
                        <a:rPr lang="en-US" sz="3600" u="none" strike="noStrike" dirty="0">
                          <a:latin typeface="+mn-lt"/>
                        </a:rPr>
                        <a:t> </a:t>
                      </a:r>
                    </a:p>
                    <a:p>
                      <a:pPr algn="l" fontAlgn="t"/>
                      <a:r>
                        <a:rPr lang="en-US" sz="3600" u="none" strike="noStrike" dirty="0" err="1">
                          <a:latin typeface="+mn-lt"/>
                        </a:rPr>
                        <a:t>segítségével</a:t>
                      </a:r>
                      <a:r>
                        <a:rPr lang="en-US" sz="3600" u="none" strike="noStrike" dirty="0">
                          <a:latin typeface="+mn-lt"/>
                        </a:rPr>
                        <a:t> </a:t>
                      </a:r>
                      <a:r>
                        <a:rPr lang="en-US" sz="3600" u="none" strike="noStrike" dirty="0" err="1">
                          <a:latin typeface="+mn-lt"/>
                        </a:rPr>
                        <a:t>megoldást</a:t>
                      </a:r>
                      <a:r>
                        <a:rPr lang="en-US" sz="3600" u="none" strike="noStrike" dirty="0">
                          <a:latin typeface="+mn-lt"/>
                        </a:rPr>
                        <a:t> </a:t>
                      </a:r>
                      <a:r>
                        <a:rPr lang="en-US" sz="3600" u="none" strike="noStrike" dirty="0" err="1">
                          <a:latin typeface="+mn-lt"/>
                        </a:rPr>
                        <a:t>találhatok</a:t>
                      </a:r>
                      <a:r>
                        <a:rPr lang="en-US" sz="3600" u="none" strike="noStrike" dirty="0">
                          <a:latin typeface="+mn-lt"/>
                        </a:rPr>
                        <a:t>.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2900" marR="19050" marT="190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u="none" strike="noStrike" dirty="0"/>
                        <a:t>78,4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u="none" strike="noStrike" dirty="0">
                          <a:solidFill>
                            <a:srgbClr val="FF0000"/>
                          </a:solidFill>
                        </a:rPr>
                        <a:t>67,8</a:t>
                      </a:r>
                      <a:endParaRPr lang="en-US" sz="44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u="none" strike="noStrike"/>
                        <a:t>79,7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u="none" strike="noStrike" dirty="0"/>
                        <a:t>83,9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6922">
                <a:tc>
                  <a:txBody>
                    <a:bodyPr/>
                    <a:lstStyle/>
                    <a:p>
                      <a:pPr algn="l" fontAlgn="t"/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Ha hosszabb</a:t>
                      </a:r>
                      <a:r>
                        <a:rPr lang="hu-HU" sz="36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ideig feszült és nyugtalan lennék, szeretnék pszichiátriai segítségben részesülni.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42900" marR="19050" marT="190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u="none" strike="noStrike"/>
                        <a:t>69,9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u="none" strike="noStrike" dirty="0">
                          <a:solidFill>
                            <a:srgbClr val="FF0000"/>
                          </a:solidFill>
                        </a:rPr>
                        <a:t>40,3</a:t>
                      </a:r>
                      <a:endParaRPr lang="en-US" sz="44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u="none" strike="noStrike" dirty="0"/>
                        <a:t>82,5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u="none" strike="noStrike"/>
                        <a:t>80,6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0712">
                <a:tc>
                  <a:txBody>
                    <a:bodyPr/>
                    <a:lstStyle/>
                    <a:p>
                      <a:pPr algn="l" fontAlgn="t"/>
                      <a:r>
                        <a:rPr lang="hu-HU" sz="3600" u="none" strike="noStrike" dirty="0"/>
                        <a:t>Valamikor a jövőben, lehetséges, hogy pszichológiai</a:t>
                      </a:r>
                    </a:p>
                    <a:p>
                      <a:pPr algn="l" fontAlgn="t"/>
                      <a:r>
                        <a:rPr lang="hu-HU" sz="3600" u="none" strike="noStrike" dirty="0"/>
                        <a:t>tanácsadást veszek majd igénybe.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2900" marR="19050" marT="190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u="none" strike="noStrike"/>
                        <a:t>30,5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u="none" strike="noStrike" dirty="0">
                          <a:solidFill>
                            <a:srgbClr val="FF0000"/>
                          </a:solidFill>
                        </a:rPr>
                        <a:t>14,5</a:t>
                      </a:r>
                      <a:endParaRPr lang="en-US" sz="44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u="none" strike="noStrike"/>
                        <a:t>38,7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u="none" strike="noStrike" dirty="0"/>
                        <a:t>77,4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9958">
                <a:tc>
                  <a:txBody>
                    <a:bodyPr/>
                    <a:lstStyle/>
                    <a:p>
                      <a:pPr algn="l" fontAlgn="t"/>
                      <a:r>
                        <a:rPr lang="hu-HU" sz="3600" u="none" strike="noStrike" dirty="0"/>
                        <a:t>Ha valakinek érzelmi problémái vannak, nem valószínű, hogy képes egyedül megoldani őket, ehhez szakmai segítségre van</a:t>
                      </a:r>
                      <a:r>
                        <a:rPr lang="hu-HU" sz="3600" u="none" strike="noStrike" baseline="0" dirty="0"/>
                        <a:t> </a:t>
                      </a:r>
                      <a:r>
                        <a:rPr lang="hu-HU" sz="3600" u="none" strike="noStrike" dirty="0"/>
                        <a:t>szüksége.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2900" marR="19050" marT="190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u="none" strike="noStrike" dirty="0"/>
                        <a:t>80,1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u="none" strike="noStrike" dirty="0"/>
                        <a:t>79,8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u="none" strike="noStrike" dirty="0"/>
                        <a:t>70,5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400" u="none" strike="noStrike" dirty="0"/>
                        <a:t>83,8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8">
            <a:extLst>
              <a:ext uri="{FF2B5EF4-FFF2-40B4-BE49-F238E27FC236}">
                <a16:creationId xmlns:a16="http://schemas.microsoft.com/office/drawing/2014/main" id="{2C460C30-1E3A-AA6C-8C0D-D34B339761EA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Google Shape;83;p1">
            <a:extLst>
              <a:ext uri="{FF2B5EF4-FFF2-40B4-BE49-F238E27FC236}">
                <a16:creationId xmlns:a16="http://schemas.microsoft.com/office/drawing/2014/main" id="{66248766-4266-85A9-F0A1-D7302445958A}"/>
              </a:ext>
            </a:extLst>
          </p:cNvPr>
          <p:cNvSpPr txBox="1"/>
          <p:nvPr/>
        </p:nvSpPr>
        <p:spPr>
          <a:xfrm>
            <a:off x="1290102" y="688921"/>
            <a:ext cx="218037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Szakmai segítségre való nyitottság</a:t>
            </a:r>
            <a:endParaRPr lang="en-US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0221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69408"/>
              </p:ext>
            </p:extLst>
          </p:nvPr>
        </p:nvGraphicFramePr>
        <p:xfrm>
          <a:off x="1115568" y="2699840"/>
          <a:ext cx="21433535" cy="106504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88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5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3874">
                <a:tc>
                  <a:txBody>
                    <a:bodyPr/>
                    <a:lstStyle/>
                    <a:p>
                      <a:pPr algn="l" fontAlgn="t"/>
                      <a:endParaRPr lang="hu-HU" sz="4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4400" u="none" strike="noStrike" dirty="0" err="1"/>
                        <a:t>Németo</a:t>
                      </a:r>
                      <a:r>
                        <a:rPr lang="hu-HU" sz="4400" u="none" strike="noStrike" dirty="0"/>
                        <a:t>.</a:t>
                      </a:r>
                      <a:endParaRPr lang="hu-HU" sz="4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4400" u="none" strike="noStrike" dirty="0" err="1"/>
                        <a:t>Magyaro</a:t>
                      </a:r>
                      <a:r>
                        <a:rPr lang="hu-HU" sz="4400" u="none" strike="noStrike" dirty="0"/>
                        <a:t>.</a:t>
                      </a:r>
                      <a:endParaRPr lang="hu-HU" sz="4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4400" u="none" strike="noStrike" dirty="0"/>
                        <a:t>Írország</a:t>
                      </a:r>
                      <a:endParaRPr lang="hu-HU" sz="4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4400" u="none" strike="noStrike" dirty="0"/>
                        <a:t>Portugália</a:t>
                      </a:r>
                      <a:endParaRPr lang="hu-HU" sz="4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6506" marR="16506" marT="16506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1675">
                <a:tc>
                  <a:txBody>
                    <a:bodyPr/>
                    <a:lstStyle/>
                    <a:p>
                      <a:pPr algn="l" fontAlgn="t"/>
                      <a:r>
                        <a:rPr lang="hu-HU" sz="4000" u="none" strike="noStrike" dirty="0"/>
                        <a:t>Szerintem egy pszichológussal való beszélgetés nem igazán megfelelő módja annak, hogy érzelmi problémáinkat megoldjuk.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2900" marR="19050" marT="190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/>
                        <a:t>29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>
                          <a:solidFill>
                            <a:srgbClr val="FF0000"/>
                          </a:solidFill>
                        </a:rPr>
                        <a:t>59,4</a:t>
                      </a:r>
                      <a:endParaRPr lang="en-US" sz="40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26,2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35,2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1675">
                <a:tc>
                  <a:txBody>
                    <a:bodyPr/>
                    <a:lstStyle/>
                    <a:p>
                      <a:pPr algn="l" fontAlgn="t"/>
                      <a:r>
                        <a:rPr lang="en-US" sz="4000" u="none" strike="noStrike" dirty="0" err="1"/>
                        <a:t>Csodálni</a:t>
                      </a:r>
                      <a:r>
                        <a:rPr lang="en-US" sz="4000" u="none" strike="noStrike" dirty="0"/>
                        <a:t> </a:t>
                      </a:r>
                      <a:r>
                        <a:rPr lang="en-US" sz="4000" u="none" strike="noStrike" dirty="0" err="1"/>
                        <a:t>tudom</a:t>
                      </a:r>
                      <a:r>
                        <a:rPr lang="en-US" sz="4000" u="none" strike="noStrike" dirty="0"/>
                        <a:t> </a:t>
                      </a:r>
                      <a:r>
                        <a:rPr lang="en-US" sz="4000" u="none" strike="noStrike" dirty="0" err="1"/>
                        <a:t>azokat</a:t>
                      </a:r>
                      <a:r>
                        <a:rPr lang="en-US" sz="4000" u="none" strike="noStrike" dirty="0"/>
                        <a:t> </a:t>
                      </a:r>
                      <a:r>
                        <a:rPr lang="en-US" sz="4000" u="none" strike="noStrike" dirty="0" err="1"/>
                        <a:t>az</a:t>
                      </a:r>
                      <a:r>
                        <a:rPr lang="en-US" sz="4000" u="none" strike="noStrike" dirty="0"/>
                        <a:t> </a:t>
                      </a:r>
                      <a:r>
                        <a:rPr lang="en-US" sz="4000" u="none" strike="noStrike" dirty="0" err="1"/>
                        <a:t>embereket</a:t>
                      </a:r>
                      <a:r>
                        <a:rPr lang="en-US" sz="4000" u="none" strike="noStrike" dirty="0"/>
                        <a:t>, </a:t>
                      </a:r>
                      <a:r>
                        <a:rPr lang="en-US" sz="4000" u="none" strike="noStrike" dirty="0" err="1"/>
                        <a:t>akik</a:t>
                      </a:r>
                      <a:r>
                        <a:rPr lang="en-US" sz="4000" u="none" strike="noStrike" dirty="0"/>
                        <a:t> </a:t>
                      </a:r>
                      <a:r>
                        <a:rPr lang="en-US" sz="4000" u="none" strike="noStrike" dirty="0" err="1"/>
                        <a:t>készek</a:t>
                      </a:r>
                      <a:r>
                        <a:rPr lang="hu-HU" sz="4000" u="none" strike="noStrike" dirty="0"/>
                        <a:t> </a:t>
                      </a:r>
                      <a:r>
                        <a:rPr lang="en-US" sz="4000" u="none" strike="noStrike" dirty="0" err="1"/>
                        <a:t>arra</a:t>
                      </a:r>
                      <a:r>
                        <a:rPr lang="en-US" sz="4000" u="none" strike="noStrike" dirty="0"/>
                        <a:t>, </a:t>
                      </a:r>
                      <a:r>
                        <a:rPr lang="en-US" sz="4000" u="none" strike="noStrike" dirty="0" err="1"/>
                        <a:t>hogy</a:t>
                      </a:r>
                      <a:r>
                        <a:rPr lang="en-US" sz="4000" u="none" strike="noStrike" dirty="0"/>
                        <a:t> </a:t>
                      </a:r>
                      <a:r>
                        <a:rPr lang="en-US" sz="4000" u="none" strike="noStrike" dirty="0" err="1"/>
                        <a:t>megbirkózzanak</a:t>
                      </a:r>
                      <a:r>
                        <a:rPr lang="en-US" sz="4000" u="none" strike="noStrike" dirty="0"/>
                        <a:t> a </a:t>
                      </a:r>
                      <a:r>
                        <a:rPr lang="hu-HU" sz="4000" u="none" strike="noStrike" dirty="0"/>
                        <a:t>k</a:t>
                      </a:r>
                      <a:r>
                        <a:rPr lang="en-US" sz="4000" u="none" strike="noStrike" dirty="0" err="1"/>
                        <a:t>onfliktusaikkal</a:t>
                      </a:r>
                      <a:r>
                        <a:rPr lang="en-US" sz="4000" u="none" strike="noStrike" dirty="0"/>
                        <a:t>, </a:t>
                      </a:r>
                      <a:r>
                        <a:rPr lang="en-US" sz="4000" u="none" strike="noStrike" dirty="0" err="1"/>
                        <a:t>félelmeikkel</a:t>
                      </a:r>
                      <a:r>
                        <a:rPr lang="en-US" sz="4000" u="none" strike="noStrike" dirty="0"/>
                        <a:t> </a:t>
                      </a:r>
                      <a:r>
                        <a:rPr lang="hu-HU" sz="4000" u="none" strike="noStrike" dirty="0"/>
                        <a:t>s</a:t>
                      </a:r>
                      <a:r>
                        <a:rPr lang="en-US" sz="4000" u="none" strike="noStrike" dirty="0" err="1"/>
                        <a:t>zakmai</a:t>
                      </a:r>
                      <a:r>
                        <a:rPr lang="en-US" sz="4000" u="none" strike="noStrike" dirty="0"/>
                        <a:t> </a:t>
                      </a:r>
                      <a:r>
                        <a:rPr lang="en-US" sz="4000" u="none" strike="noStrike" dirty="0" err="1"/>
                        <a:t>segítség</a:t>
                      </a:r>
                      <a:r>
                        <a:rPr lang="hu-HU" sz="4000" u="none" strike="noStrike" baseline="0" dirty="0"/>
                        <a:t> nélkül.</a:t>
                      </a:r>
                      <a:endParaRPr lang="en-US" sz="4000" u="none" strike="noStrike" dirty="0"/>
                    </a:p>
                  </a:txBody>
                  <a:tcPr marL="342900" marR="19050" marT="190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80,9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>
                          <a:solidFill>
                            <a:srgbClr val="FF0000"/>
                          </a:solidFill>
                        </a:rPr>
                        <a:t>89,4</a:t>
                      </a:r>
                      <a:endParaRPr lang="en-US" sz="40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57,1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58,8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2890">
                <a:tc>
                  <a:txBody>
                    <a:bodyPr/>
                    <a:lstStyle/>
                    <a:p>
                      <a:pPr algn="l" fontAlgn="t"/>
                      <a:r>
                        <a:rPr lang="hu-HU" sz="4000" u="none" strike="noStrike" dirty="0"/>
                        <a:t>A pszichoterápia a hossza</a:t>
                      </a:r>
                      <a:r>
                        <a:rPr lang="hu-HU" sz="4000" u="none" strike="noStrike" baseline="0" dirty="0"/>
                        <a:t> és költségei miatt</a:t>
                      </a:r>
                      <a:r>
                        <a:rPr lang="hu-HU" sz="4000" u="none" strike="noStrike" dirty="0"/>
                        <a:t>, kétlem, hogy megérné egy olyan embernek, mint én. 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2900" marR="19050" marT="190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/>
                        <a:t>43,6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/>
                        <a:t>40,4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/>
                        <a:t>37,5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53,1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7265">
                <a:tc>
                  <a:txBody>
                    <a:bodyPr/>
                    <a:lstStyle/>
                    <a:p>
                      <a:pPr algn="l" fontAlgn="t"/>
                      <a:r>
                        <a:rPr lang="hu-HU" sz="4000" u="none" strike="noStrike" dirty="0"/>
                        <a:t>Az embernek magának kell megoldania a problémáit;</a:t>
                      </a:r>
                    </a:p>
                    <a:p>
                      <a:pPr algn="l" fontAlgn="t"/>
                      <a:r>
                        <a:rPr lang="hu-HU" sz="4000" u="none" strike="noStrike" dirty="0"/>
                        <a:t>a pszichológustól való segítségkérés csak az utolsó lehetőségként jöhet szóba.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2900" marR="19050" marT="190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/>
                        <a:t>51,7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>
                          <a:solidFill>
                            <a:srgbClr val="FF0000"/>
                          </a:solidFill>
                        </a:rPr>
                        <a:t>79,5</a:t>
                      </a:r>
                      <a:endParaRPr lang="en-US" sz="40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/>
                        <a:t>35,9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/>
                        <a:t>48,9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3022">
                <a:tc>
                  <a:txBody>
                    <a:bodyPr/>
                    <a:lstStyle/>
                    <a:p>
                      <a:pPr algn="l" fontAlgn="t"/>
                      <a:r>
                        <a:rPr lang="en-US" sz="4000" u="none" strike="noStrike" dirty="0" err="1"/>
                        <a:t>Az</a:t>
                      </a:r>
                      <a:r>
                        <a:rPr lang="en-US" sz="4000" u="none" strike="noStrike" dirty="0"/>
                        <a:t> </a:t>
                      </a:r>
                      <a:r>
                        <a:rPr lang="en-US" sz="4000" u="none" strike="noStrike" dirty="0" err="1"/>
                        <a:t>érzelmi</a:t>
                      </a:r>
                      <a:r>
                        <a:rPr lang="en-US" sz="4000" u="none" strike="noStrike" dirty="0"/>
                        <a:t> </a:t>
                      </a:r>
                      <a:r>
                        <a:rPr lang="en-US" sz="4000" u="none" strike="noStrike" dirty="0" err="1"/>
                        <a:t>problémák</a:t>
                      </a:r>
                      <a:r>
                        <a:rPr lang="en-US" sz="4000" u="none" strike="noStrike" dirty="0"/>
                        <a:t> is, mint </a:t>
                      </a:r>
                      <a:r>
                        <a:rPr lang="en-US" sz="4000" u="none" strike="noStrike" dirty="0" err="1"/>
                        <a:t>annyi</a:t>
                      </a:r>
                      <a:r>
                        <a:rPr lang="en-US" sz="4000" u="none" strike="noStrike" dirty="0"/>
                        <a:t> </a:t>
                      </a:r>
                      <a:r>
                        <a:rPr lang="en-US" sz="4000" u="none" strike="noStrike" dirty="0" err="1"/>
                        <a:t>minden</a:t>
                      </a:r>
                      <a:r>
                        <a:rPr lang="en-US" sz="4000" u="none" strike="noStrike" dirty="0"/>
                        <a:t> </a:t>
                      </a:r>
                      <a:r>
                        <a:rPr lang="en-US" sz="4000" u="none" strike="noStrike" dirty="0" err="1"/>
                        <a:t>más</a:t>
                      </a:r>
                      <a:r>
                        <a:rPr lang="en-US" sz="4000" u="none" strike="noStrike" dirty="0"/>
                        <a:t>,</a:t>
                      </a:r>
                      <a:r>
                        <a:rPr lang="hu-HU" sz="4000" u="none" strike="noStrike" dirty="0"/>
                        <a:t> </a:t>
                      </a:r>
                      <a:r>
                        <a:rPr lang="en-US" sz="4000" u="none" strike="noStrike" dirty="0" err="1"/>
                        <a:t>maguktól</a:t>
                      </a:r>
                      <a:r>
                        <a:rPr lang="en-US" sz="4000" u="none" strike="noStrike" dirty="0"/>
                        <a:t> </a:t>
                      </a:r>
                      <a:r>
                        <a:rPr lang="en-US" sz="4000" u="none" strike="noStrike" dirty="0" err="1"/>
                        <a:t>megoldódnak</a:t>
                      </a:r>
                      <a:r>
                        <a:rPr lang="en-US" sz="4000" u="none" strike="noStrike" dirty="0"/>
                        <a:t>.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2900" marR="19050" marT="190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/>
                        <a:t>38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46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/>
                        <a:t>46,5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u="none" strike="noStrike" dirty="0"/>
                        <a:t>45,2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050" marR="19050" marT="190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8">
            <a:extLst>
              <a:ext uri="{FF2B5EF4-FFF2-40B4-BE49-F238E27FC236}">
                <a16:creationId xmlns:a16="http://schemas.microsoft.com/office/drawing/2014/main" id="{6C5D76C7-2AF0-5C0C-A569-EDA8893A9179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Google Shape;83;p1">
            <a:extLst>
              <a:ext uri="{FF2B5EF4-FFF2-40B4-BE49-F238E27FC236}">
                <a16:creationId xmlns:a16="http://schemas.microsoft.com/office/drawing/2014/main" id="{2EE114B6-D289-7965-EA0C-E42164BB4921}"/>
              </a:ext>
            </a:extLst>
          </p:cNvPr>
          <p:cNvSpPr txBox="1"/>
          <p:nvPr/>
        </p:nvSpPr>
        <p:spPr>
          <a:xfrm>
            <a:off x="1290102" y="688921"/>
            <a:ext cx="218037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A szakmai segítség értéke</a:t>
            </a:r>
            <a:endParaRPr lang="en-US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901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5D76C7-2AF0-5C0C-A569-EDA8893A9179}"/>
              </a:ext>
            </a:extLst>
          </p:cNvPr>
          <p:cNvSpPr/>
          <p:nvPr/>
        </p:nvSpPr>
        <p:spPr>
          <a:xfrm>
            <a:off x="0" y="3785616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Google Shape;83;p1">
            <a:extLst>
              <a:ext uri="{FF2B5EF4-FFF2-40B4-BE49-F238E27FC236}">
                <a16:creationId xmlns:a16="http://schemas.microsoft.com/office/drawing/2014/main" id="{2EE114B6-D289-7965-EA0C-E42164BB4921}"/>
              </a:ext>
            </a:extLst>
          </p:cNvPr>
          <p:cNvSpPr txBox="1"/>
          <p:nvPr/>
        </p:nvSpPr>
        <p:spPr>
          <a:xfrm>
            <a:off x="1290102" y="4474537"/>
            <a:ext cx="2180379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Miért van szükség a többszintű beavatkozási programokra</a:t>
            </a:r>
            <a:r>
              <a:rPr 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?</a:t>
            </a:r>
            <a:endParaRPr lang="hu-HU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893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">
            <a:extLst>
              <a:ext uri="{FF2B5EF4-FFF2-40B4-BE49-F238E27FC236}">
                <a16:creationId xmlns:a16="http://schemas.microsoft.com/office/drawing/2014/main" id="{47A0A75F-FFC9-10BB-F8E6-9E4E7B95448F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Google Shape;83;p1">
            <a:extLst>
              <a:ext uri="{FF2B5EF4-FFF2-40B4-BE49-F238E27FC236}">
                <a16:creationId xmlns:a16="http://schemas.microsoft.com/office/drawing/2014/main" id="{9793DDB7-86E4-F260-7417-D45D177E0BF8}"/>
              </a:ext>
            </a:extLst>
          </p:cNvPr>
          <p:cNvSpPr txBox="1"/>
          <p:nvPr/>
        </p:nvSpPr>
        <p:spPr>
          <a:xfrm>
            <a:off x="1290104" y="697513"/>
            <a:ext cx="2180379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Együttműködés -&gt; hiánypótlás</a:t>
            </a:r>
            <a:endParaRPr lang="de-DE" sz="6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sym typeface="Calibri"/>
            </a:endParaRPr>
          </a:p>
        </p:txBody>
      </p:sp>
      <p:pic>
        <p:nvPicPr>
          <p:cNvPr id="6" name="Picture 43" descr="Icon&#10;&#10;Description automatically generated">
            <a:extLst>
              <a:ext uri="{FF2B5EF4-FFF2-40B4-BE49-F238E27FC236}">
                <a16:creationId xmlns:a16="http://schemas.microsoft.com/office/drawing/2014/main" id="{107211EA-B2CE-769F-615D-F8C3BA401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3545" y="305153"/>
            <a:ext cx="3315403" cy="1800382"/>
          </a:xfrm>
          <a:prstGeom prst="rect">
            <a:avLst/>
          </a:prstGeom>
        </p:spPr>
      </p:pic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276573"/>
              </p:ext>
            </p:extLst>
          </p:nvPr>
        </p:nvGraphicFramePr>
        <p:xfrm>
          <a:off x="1901952" y="3822192"/>
          <a:ext cx="21191945" cy="7676644"/>
        </p:xfrm>
        <a:graphic>
          <a:graphicData uri="http://schemas.openxmlformats.org/drawingml/2006/table">
            <a:tbl>
              <a:tblPr/>
              <a:tblGrid>
                <a:gridCol w="8119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4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30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3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322" marR="24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3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Államilag finanszírozott ellátás</a:t>
                      </a:r>
                      <a:endParaRPr lang="hu-H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2" marR="24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3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Civil szervezetek, kezdeményezések által biztosított ellátás</a:t>
                      </a:r>
                      <a:endParaRPr lang="hu-H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2" marR="24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600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3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Motiváció</a:t>
                      </a:r>
                      <a:endParaRPr lang="hu-H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2" marR="24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3600" b="1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322" marR="24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3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hu-HU" sz="3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2" marR="24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600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3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Kommunikáció</a:t>
                      </a:r>
                      <a:endParaRPr lang="hu-H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2" marR="24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3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322" marR="24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3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hu-HU" sz="3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2" marR="24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966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3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Elérhetőség, hozzáférhetőség</a:t>
                      </a:r>
                      <a:endParaRPr lang="hu-H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2" marR="24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3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hu-HU" sz="3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2" marR="24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3600" b="1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322" marR="24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489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3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Magas kockázatú csoportok elérése</a:t>
                      </a:r>
                      <a:endParaRPr lang="hu-H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2" marR="24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3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322" marR="24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3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hu-HU" sz="3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2" marR="24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3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Szakmaiság, minőségbiztosítás</a:t>
                      </a:r>
                      <a:endParaRPr lang="hu-H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2" marR="24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3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hu-H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2" marR="24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3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322" marR="24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600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3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Kiépített rendszer</a:t>
                      </a:r>
                      <a:endParaRPr lang="hu-H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2" marR="24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3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hu-H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2" marR="24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3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322" marR="24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8600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3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Rugalmasság</a:t>
                      </a:r>
                      <a:endParaRPr lang="hu-H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2" marR="24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3600" b="1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322" marR="24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3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hu-H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2" marR="24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8600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3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Finanszírozás</a:t>
                      </a:r>
                      <a:endParaRPr lang="hu-H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2" marR="24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3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hu-HU" sz="3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22" marR="24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3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322" marR="24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3">
            <a:extLst>
              <a:ext uri="{FF2B5EF4-FFF2-40B4-BE49-F238E27FC236}">
                <a16:creationId xmlns:a16="http://schemas.microsoft.com/office/drawing/2014/main" id="{BFF7BEAA-B643-3E1B-2873-212877B2E386}"/>
              </a:ext>
            </a:extLst>
          </p:cNvPr>
          <p:cNvSpPr txBox="1">
            <a:spLocks/>
          </p:cNvSpPr>
          <p:nvPr/>
        </p:nvSpPr>
        <p:spPr>
          <a:xfrm>
            <a:off x="2628899" y="3996405"/>
            <a:ext cx="19145251" cy="777297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spcFirstLastPara="1" vert="horz" wrap="square" lIns="50800" tIns="50800" rIns="50800" bIns="50800" rtlCol="0" anchor="t" anchorCtr="0">
            <a:normAutofit fontScale="92500"/>
          </a:bodyPr>
          <a:lstStyle>
            <a:lvl1pPr marL="4572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9144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371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88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743200" lvl="5" indent="-369189" algn="l" defTabSz="914400" rtl="0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Wingdings 2" charset="2"/>
              <a:buChar char="•"/>
              <a:defRPr sz="2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3200400" lvl="6" indent="-369189" algn="l" defTabSz="914400" rtl="0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Wingdings 2" charset="2"/>
              <a:buChar char="•"/>
              <a:defRPr sz="2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657600" lvl="7" indent="-369189" algn="l" defTabSz="914400" rtl="0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Wingdings 2" charset="2"/>
              <a:buChar char="•"/>
              <a:defRPr sz="2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4114800" lvl="8" indent="-369189" algn="l" defTabSz="914400" rtl="0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Wingdings 2" charset="2"/>
              <a:buChar char="•"/>
              <a:defRPr sz="2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7200" dirty="0">
                <a:solidFill>
                  <a:schemeClr val="bg1"/>
                </a:solidFill>
              </a:rPr>
              <a:t>Az EAAD nem egy új projekt vagy új szolgáltatás</a:t>
            </a:r>
          </a:p>
          <a:p>
            <a:pPr algn="ctr"/>
            <a:endParaRPr lang="hu-HU" sz="7200" dirty="0">
              <a:solidFill>
                <a:schemeClr val="bg1"/>
              </a:solidFill>
            </a:endParaRPr>
          </a:p>
          <a:p>
            <a:pPr algn="ctr"/>
            <a:r>
              <a:rPr lang="hu-HU" sz="7200" dirty="0">
                <a:solidFill>
                  <a:schemeClr val="bg1"/>
                </a:solidFill>
              </a:rPr>
              <a:t>Az együttműködés egy bizonyítottan hatékony módja</a:t>
            </a:r>
          </a:p>
          <a:p>
            <a:pPr algn="ctr"/>
            <a:endParaRPr lang="hu-HU" sz="7200" dirty="0">
              <a:solidFill>
                <a:schemeClr val="bg1"/>
              </a:solidFill>
            </a:endParaRPr>
          </a:p>
          <a:p>
            <a:pPr algn="ctr"/>
            <a:r>
              <a:rPr lang="hu-HU" sz="7200" dirty="0">
                <a:solidFill>
                  <a:schemeClr val="bg1"/>
                </a:solidFill>
              </a:rPr>
              <a:t>A már létező, meglévő erőforrásokra támaszkodva, azok hatékony kihasználásával</a:t>
            </a:r>
          </a:p>
        </p:txBody>
      </p:sp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id="{4E6294AD-BF92-18A4-00EB-43141567D5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176583"/>
              </p:ext>
            </p:extLst>
          </p:nvPr>
        </p:nvGraphicFramePr>
        <p:xfrm>
          <a:off x="2383493" y="2708154"/>
          <a:ext cx="19621500" cy="1103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9621440" imgH="11039400" progId="PBrush">
                  <p:embed/>
                </p:oleObj>
              </mc:Choice>
              <mc:Fallback>
                <p:oleObj name="Bitmap Image" r:id="rId3" imgW="19621440" imgH="110394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3493" y="2708154"/>
                        <a:ext cx="19621500" cy="1103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9537ABF9-909D-40E6-9EED-E97C787D3049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Google Shape;83;p1">
            <a:extLst>
              <a:ext uri="{FF2B5EF4-FFF2-40B4-BE49-F238E27FC236}">
                <a16:creationId xmlns:a16="http://schemas.microsoft.com/office/drawing/2014/main" id="{D363F7A9-6203-4BC8-B675-6C4FDCEC07AC}"/>
              </a:ext>
            </a:extLst>
          </p:cNvPr>
          <p:cNvSpPr txBox="1"/>
          <p:nvPr/>
        </p:nvSpPr>
        <p:spPr>
          <a:xfrm>
            <a:off x="1290104" y="697513"/>
            <a:ext cx="218037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EAAD r</a:t>
            </a:r>
            <a:r>
              <a:rPr lang="de-DE" sz="6000" b="1" i="0" u="none" strike="noStrike" cap="none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egionális</a:t>
            </a:r>
            <a:r>
              <a:rPr lang="de-DE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</a:t>
            </a:r>
            <a:r>
              <a:rPr lang="de-DE" sz="6000" b="1" i="0" u="none" strike="noStrike" cap="none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hálózat</a:t>
            </a:r>
            <a:endParaRPr lang="de-DE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8527D3C9-8168-458C-88FD-38766E266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3545" y="305153"/>
            <a:ext cx="3315403" cy="1800382"/>
          </a:xfrm>
          <a:prstGeom prst="rect">
            <a:avLst/>
          </a:prstGeom>
        </p:spPr>
      </p:pic>
      <p:cxnSp>
        <p:nvCxnSpPr>
          <p:cNvPr id="3" name="Egyenes összekötő nyíllal 2">
            <a:extLst>
              <a:ext uri="{FF2B5EF4-FFF2-40B4-BE49-F238E27FC236}">
                <a16:creationId xmlns:a16="http://schemas.microsoft.com/office/drawing/2014/main" id="{8FC1136C-FEB7-67BA-A95D-CF75C2F3D274}"/>
              </a:ext>
            </a:extLst>
          </p:cNvPr>
          <p:cNvCxnSpPr/>
          <p:nvPr/>
        </p:nvCxnSpPr>
        <p:spPr>
          <a:xfrm>
            <a:off x="5486400" y="7219950"/>
            <a:ext cx="13639800" cy="10668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32C6E7A8-9176-6DEC-3EF4-7FB5EB4DB3DF}"/>
              </a:ext>
            </a:extLst>
          </p:cNvPr>
          <p:cNvCxnSpPr>
            <a:cxnSpLocks/>
          </p:cNvCxnSpPr>
          <p:nvPr/>
        </p:nvCxnSpPr>
        <p:spPr>
          <a:xfrm flipV="1">
            <a:off x="5200650" y="6553705"/>
            <a:ext cx="13087350" cy="223479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B9E7900E-F011-6FF5-6B12-86DE9A09CBFA}"/>
              </a:ext>
            </a:extLst>
          </p:cNvPr>
          <p:cNvCxnSpPr>
            <a:cxnSpLocks/>
          </p:cNvCxnSpPr>
          <p:nvPr/>
        </p:nvCxnSpPr>
        <p:spPr>
          <a:xfrm>
            <a:off x="7239000" y="5962650"/>
            <a:ext cx="10706100" cy="39077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D4745F6C-875E-D821-5188-516193B1E45A}"/>
              </a:ext>
            </a:extLst>
          </p:cNvPr>
          <p:cNvCxnSpPr>
            <a:cxnSpLocks/>
          </p:cNvCxnSpPr>
          <p:nvPr/>
        </p:nvCxnSpPr>
        <p:spPr>
          <a:xfrm>
            <a:off x="7239000" y="5981700"/>
            <a:ext cx="6477000" cy="505791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CD985716-9389-F9E3-9E8E-B73605BC0630}"/>
              </a:ext>
            </a:extLst>
          </p:cNvPr>
          <p:cNvCxnSpPr>
            <a:cxnSpLocks/>
          </p:cNvCxnSpPr>
          <p:nvPr/>
        </p:nvCxnSpPr>
        <p:spPr>
          <a:xfrm flipV="1">
            <a:off x="6783745" y="5920167"/>
            <a:ext cx="9827855" cy="405734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83C53797-14C4-746D-2572-2E88B58203A7}"/>
              </a:ext>
            </a:extLst>
          </p:cNvPr>
          <p:cNvCxnSpPr>
            <a:cxnSpLocks/>
          </p:cNvCxnSpPr>
          <p:nvPr/>
        </p:nvCxnSpPr>
        <p:spPr>
          <a:xfrm>
            <a:off x="11374795" y="5218534"/>
            <a:ext cx="2561402" cy="582108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8A0E711A-9EF4-2F5E-7454-039FEBEFEF7B}"/>
              </a:ext>
            </a:extLst>
          </p:cNvPr>
          <p:cNvCxnSpPr>
            <a:cxnSpLocks/>
          </p:cNvCxnSpPr>
          <p:nvPr/>
        </p:nvCxnSpPr>
        <p:spPr>
          <a:xfrm>
            <a:off x="9165294" y="5520136"/>
            <a:ext cx="2070005" cy="553853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B7400BDE-C5E3-9E24-023F-28D65ACD642F}"/>
              </a:ext>
            </a:extLst>
          </p:cNvPr>
          <p:cNvCxnSpPr>
            <a:cxnSpLocks/>
          </p:cNvCxnSpPr>
          <p:nvPr/>
        </p:nvCxnSpPr>
        <p:spPr>
          <a:xfrm>
            <a:off x="9165294" y="5520136"/>
            <a:ext cx="7001854" cy="535741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AFDD4716-018A-9B18-81AC-A0905592A2CF}"/>
              </a:ext>
            </a:extLst>
          </p:cNvPr>
          <p:cNvCxnSpPr>
            <a:cxnSpLocks/>
          </p:cNvCxnSpPr>
          <p:nvPr/>
        </p:nvCxnSpPr>
        <p:spPr>
          <a:xfrm flipH="1">
            <a:off x="5536950" y="5358068"/>
            <a:ext cx="8384398" cy="163328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38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D66A56-076B-450A-B4FF-5A785C85C17F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Google Shape;83;p1">
            <a:extLst>
              <a:ext uri="{FF2B5EF4-FFF2-40B4-BE49-F238E27FC236}">
                <a16:creationId xmlns:a16="http://schemas.microsoft.com/office/drawing/2014/main" id="{F6D19F4E-B7B9-4D1B-92C6-A49F3BE93851}"/>
              </a:ext>
            </a:extLst>
          </p:cNvPr>
          <p:cNvSpPr txBox="1"/>
          <p:nvPr/>
        </p:nvSpPr>
        <p:spPr>
          <a:xfrm>
            <a:off x="1290104" y="305153"/>
            <a:ext cx="2180379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Az EAAD közösségi alapú,</a:t>
            </a:r>
            <a:br>
              <a:rPr lang="hu-HU" sz="6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6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négyszintű beavatkozási koncepciója</a:t>
            </a:r>
            <a:br>
              <a:rPr lang="hu-HU" sz="6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hu-HU" sz="4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FE3025F-7C21-45A3-AF1E-7350B37D4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3545" y="305153"/>
            <a:ext cx="3315403" cy="1800382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C937F34-8C00-45D8-8245-ACE1525D4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2514600"/>
            <a:ext cx="11201400" cy="1120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8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800" dirty="0">
                <a:solidFill>
                  <a:schemeClr val="bg1"/>
                </a:solidFill>
              </a:rPr>
              <a:t>Kulcsszerep</a:t>
            </a:r>
          </a:p>
          <a:p>
            <a:pPr lvl="1"/>
            <a:r>
              <a:rPr lang="hu-HU" sz="4400" dirty="0">
                <a:solidFill>
                  <a:schemeClr val="bg1"/>
                </a:solidFill>
              </a:rPr>
              <a:t>Gyakran első szűrő</a:t>
            </a:r>
          </a:p>
          <a:p>
            <a:pPr lvl="1"/>
            <a:r>
              <a:rPr lang="hu-HU" sz="4400" dirty="0">
                <a:solidFill>
                  <a:schemeClr val="bg1"/>
                </a:solidFill>
              </a:rPr>
              <a:t>Szomatikus panaszok</a:t>
            </a:r>
          </a:p>
          <a:p>
            <a:pPr lvl="1"/>
            <a:r>
              <a:rPr lang="hu-HU" sz="4400" dirty="0">
                <a:solidFill>
                  <a:schemeClr val="bg1"/>
                </a:solidFill>
              </a:rPr>
              <a:t>Öngyilkossági cselekmény előtt gyakran felkeresik a háziorvost</a:t>
            </a:r>
          </a:p>
          <a:p>
            <a:pPr lvl="1"/>
            <a:r>
              <a:rPr lang="hu-HU" sz="4400" dirty="0">
                <a:solidFill>
                  <a:schemeClr val="bg1"/>
                </a:solidFill>
              </a:rPr>
              <a:t>Felismerés, kezelés segítése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EFF9E5EC-091D-7BB8-F9DC-38ADE31D9CB4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Google Shape;83;p1">
            <a:extLst>
              <a:ext uri="{FF2B5EF4-FFF2-40B4-BE49-F238E27FC236}">
                <a16:creationId xmlns:a16="http://schemas.microsoft.com/office/drawing/2014/main" id="{BB19F727-41F0-0BD7-C915-66FC408DD183}"/>
              </a:ext>
            </a:extLst>
          </p:cNvPr>
          <p:cNvSpPr txBox="1"/>
          <p:nvPr/>
        </p:nvSpPr>
        <p:spPr>
          <a:xfrm>
            <a:off x="1290104" y="697513"/>
            <a:ext cx="218037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Háziorvosok</a:t>
            </a:r>
            <a:endParaRPr lang="de-DE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pic>
        <p:nvPicPr>
          <p:cNvPr id="2" name="Picture 8" descr="Icon&#10;&#10;Description automatically generated">
            <a:extLst>
              <a:ext uri="{FF2B5EF4-FFF2-40B4-BE49-F238E27FC236}">
                <a16:creationId xmlns:a16="http://schemas.microsoft.com/office/drawing/2014/main" id="{EBECECB7-21EB-EE04-B913-C4CBFA5A0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3545" y="305153"/>
            <a:ext cx="3315403" cy="18003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26"/>
          <p:cNvSpPr txBox="1">
            <a:spLocks noGrp="1" noChangeArrowheads="1"/>
          </p:cNvSpPr>
          <p:nvPr>
            <p:ph type="title"/>
          </p:nvPr>
        </p:nvSpPr>
        <p:spPr>
          <a:xfrm>
            <a:off x="3117850" y="520700"/>
            <a:ext cx="15544800" cy="2286000"/>
          </a:xfrm>
          <a:noFill/>
          <a:ln/>
        </p:spPr>
        <p:txBody>
          <a:bodyPr>
            <a:normAutofit fontScale="90000"/>
          </a:bodyPr>
          <a:lstStyle/>
          <a:p>
            <a:pPr eaLnBrk="0" hangingPunct="0"/>
            <a:r>
              <a:rPr kumimoji="1" lang="hu-HU" b="1">
                <a:latin typeface="Times New Roman" pitchFamily="18" charset="0"/>
              </a:rPr>
              <a:t>A depresszió </a:t>
            </a:r>
            <a:r>
              <a:rPr kumimoji="1" lang="en-US" b="1">
                <a:latin typeface="Times New Roman" pitchFamily="18" charset="0"/>
              </a:rPr>
              <a:t>felismer</a:t>
            </a:r>
            <a:r>
              <a:rPr kumimoji="1" lang="hu-HU" b="1">
                <a:latin typeface="Times New Roman" pitchFamily="18" charset="0"/>
              </a:rPr>
              <a:t>ését befolyásolja</a:t>
            </a:r>
            <a:endParaRPr kumimoji="1" lang="en-US" b="1">
              <a:latin typeface="Times New Roman" pitchFamily="18" charset="0"/>
            </a:endParaRPr>
          </a:p>
        </p:txBody>
      </p:sp>
      <p:sp>
        <p:nvSpPr>
          <p:cNvPr id="31747" name="Rectangle 1027"/>
          <p:cNvSpPr>
            <a:spLocks noChangeArrowheads="1"/>
          </p:cNvSpPr>
          <p:nvPr/>
        </p:nvSpPr>
        <p:spPr bwMode="auto">
          <a:xfrm>
            <a:off x="5854701" y="3832226"/>
            <a:ext cx="11233150" cy="18158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hu-HU" sz="5600" b="1"/>
              <a:t>Az orvos által regisztrált</a:t>
            </a:r>
            <a:br>
              <a:rPr lang="hu-HU" sz="5600" b="1"/>
            </a:br>
            <a:r>
              <a:rPr lang="hu-HU" sz="5600" b="1"/>
              <a:t>panasz</a:t>
            </a:r>
            <a:endParaRPr lang="en-US" sz="5600" b="1"/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7439026" y="5994400"/>
            <a:ext cx="8534400" cy="1143000"/>
            <a:chOff x="1536" y="1824"/>
            <a:chExt cx="2688" cy="360"/>
          </a:xfrm>
        </p:grpSpPr>
        <p:sp>
          <p:nvSpPr>
            <p:cNvPr id="31749" name="Line 1029"/>
            <p:cNvSpPr>
              <a:spLocks noChangeShapeType="1"/>
            </p:cNvSpPr>
            <p:nvPr/>
          </p:nvSpPr>
          <p:spPr bwMode="auto">
            <a:xfrm flipH="1">
              <a:off x="1536" y="1824"/>
              <a:ext cx="1344" cy="360"/>
            </a:xfrm>
            <a:prstGeom prst="line">
              <a:avLst/>
            </a:prstGeom>
            <a:noFill/>
            <a:ln w="762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hu-HU" sz="2800"/>
            </a:p>
          </p:txBody>
        </p:sp>
        <p:sp>
          <p:nvSpPr>
            <p:cNvPr id="31750" name="Line 1030"/>
            <p:cNvSpPr>
              <a:spLocks noChangeShapeType="1"/>
            </p:cNvSpPr>
            <p:nvPr/>
          </p:nvSpPr>
          <p:spPr bwMode="auto">
            <a:xfrm>
              <a:off x="2880" y="1824"/>
              <a:ext cx="1344" cy="360"/>
            </a:xfrm>
            <a:prstGeom prst="line">
              <a:avLst/>
            </a:prstGeom>
            <a:noFill/>
            <a:ln w="762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hu-HU" sz="2800"/>
            </a:p>
          </p:txBody>
        </p:sp>
      </p:grpSp>
      <p:sp>
        <p:nvSpPr>
          <p:cNvPr id="31751" name="Rectangle 1031"/>
          <p:cNvSpPr>
            <a:spLocks noChangeArrowheads="1"/>
          </p:cNvSpPr>
          <p:nvPr/>
        </p:nvSpPr>
        <p:spPr bwMode="auto">
          <a:xfrm>
            <a:off x="4559300" y="7721601"/>
            <a:ext cx="5689378" cy="954107"/>
          </a:xfrm>
          <a:prstGeom prst="rect">
            <a:avLst/>
          </a:prstGeom>
          <a:solidFill>
            <a:srgbClr val="FFFF66"/>
          </a:solidFill>
          <a:ln w="381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sz="5600" b="1">
                <a:solidFill>
                  <a:schemeClr val="accent2"/>
                </a:solidFill>
              </a:rPr>
              <a:t>pszichés jellegű</a:t>
            </a:r>
            <a:endParaRPr lang="en-US" sz="5600" b="1">
              <a:solidFill>
                <a:schemeClr val="accent2"/>
              </a:solidFill>
            </a:endParaRPr>
          </a:p>
        </p:txBody>
      </p:sp>
      <p:sp>
        <p:nvSpPr>
          <p:cNvPr id="31752" name="Rectangle 1032"/>
          <p:cNvSpPr>
            <a:spLocks noChangeArrowheads="1"/>
          </p:cNvSpPr>
          <p:nvPr/>
        </p:nvSpPr>
        <p:spPr bwMode="auto">
          <a:xfrm>
            <a:off x="14497051" y="7721601"/>
            <a:ext cx="6566221" cy="954107"/>
          </a:xfrm>
          <a:prstGeom prst="rect">
            <a:avLst/>
          </a:prstGeom>
          <a:solidFill>
            <a:srgbClr val="FFFF66"/>
          </a:solidFill>
          <a:ln w="381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sz="5600" b="1">
                <a:solidFill>
                  <a:schemeClr val="accent2"/>
                </a:solidFill>
              </a:rPr>
              <a:t>szomatikus jellegű</a:t>
            </a:r>
            <a:endParaRPr lang="en-US" sz="5600" b="1">
              <a:solidFill>
                <a:schemeClr val="accent2"/>
              </a:solidFill>
            </a:endParaRPr>
          </a:p>
        </p:txBody>
      </p:sp>
      <p:sp>
        <p:nvSpPr>
          <p:cNvPr id="31753" name="Rectangle 1033"/>
          <p:cNvSpPr>
            <a:spLocks noChangeArrowheads="1"/>
          </p:cNvSpPr>
          <p:nvPr/>
        </p:nvSpPr>
        <p:spPr bwMode="auto">
          <a:xfrm>
            <a:off x="8597900" y="9321801"/>
            <a:ext cx="4639412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hu-HU" sz="5600" b="1">
                <a:latin typeface="Comic Sans MS" pitchFamily="66" charset="0"/>
              </a:rPr>
              <a:t>A depresszió</a:t>
            </a:r>
            <a:endParaRPr lang="en-US" sz="5600" b="1">
              <a:latin typeface="Comic Sans MS" pitchFamily="66" charset="0"/>
            </a:endParaRPr>
          </a:p>
        </p:txBody>
      </p:sp>
      <p:sp>
        <p:nvSpPr>
          <p:cNvPr id="31754" name="Rectangle 1034"/>
          <p:cNvSpPr>
            <a:spLocks noChangeArrowheads="1"/>
          </p:cNvSpPr>
          <p:nvPr/>
        </p:nvSpPr>
        <p:spPr bwMode="auto">
          <a:xfrm>
            <a:off x="9683750" y="11541127"/>
            <a:ext cx="3515706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hu-HU" sz="5600" b="1">
                <a:latin typeface="Comic Sans MS" pitchFamily="66" charset="0"/>
              </a:rPr>
              <a:t>ismeri fel</a:t>
            </a:r>
            <a:endParaRPr lang="en-US" sz="5600" b="1">
              <a:latin typeface="Comic Sans MS" pitchFamily="66" charset="0"/>
            </a:endParaRPr>
          </a:p>
        </p:txBody>
      </p:sp>
      <p:sp>
        <p:nvSpPr>
          <p:cNvPr id="31755" name="Rectangle 1035"/>
          <p:cNvSpPr>
            <a:spLocks noChangeArrowheads="1"/>
          </p:cNvSpPr>
          <p:nvPr/>
        </p:nvSpPr>
        <p:spPr bwMode="auto">
          <a:xfrm>
            <a:off x="5435601" y="10134601"/>
            <a:ext cx="3491661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hu-HU" sz="8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81%-át</a:t>
            </a:r>
            <a:endParaRPr lang="en-US" sz="8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1756" name="Rectangle 1036"/>
          <p:cNvSpPr>
            <a:spLocks noChangeArrowheads="1"/>
          </p:cNvSpPr>
          <p:nvPr/>
        </p:nvSpPr>
        <p:spPr bwMode="auto">
          <a:xfrm>
            <a:off x="14481177" y="10125077"/>
            <a:ext cx="3491661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hu-HU" sz="8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10%-át</a:t>
            </a:r>
            <a:endParaRPr lang="en-US" sz="8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1757" name="Text Box 1037"/>
          <p:cNvSpPr txBox="1">
            <a:spLocks noChangeArrowheads="1"/>
          </p:cNvSpPr>
          <p:nvPr/>
        </p:nvSpPr>
        <p:spPr bwMode="auto">
          <a:xfrm>
            <a:off x="9601201" y="12801600"/>
            <a:ext cx="11220450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3200" b="1"/>
              <a:t>Szádóczky: Háziorvosi Továbbképző Szemle 2003; 8: 511-514.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51" grpId="0" animBg="1" autoUpdateAnimBg="0"/>
      <p:bldP spid="31752" grpId="0" animBg="1" autoUpdateAnimBg="0"/>
      <p:bldP spid="31753" grpId="0" autoUpdateAnimBg="0"/>
      <p:bldP spid="31754" grpId="0" autoUpdateAnimBg="0"/>
      <p:bldP spid="31755" grpId="0" autoUpdateAnimBg="0"/>
      <p:bldP spid="31756" grpId="0" autoUpdateAnimBg="0"/>
      <p:bldP spid="3175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B9D19C-F6DB-41E5-91EE-562B0D8DB5B0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Google Shape;80;p1"/>
          <p:cNvSpPr txBox="1"/>
          <p:nvPr/>
        </p:nvSpPr>
        <p:spPr>
          <a:xfrm>
            <a:off x="1290104" y="2803051"/>
            <a:ext cx="14233914" cy="10012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Calibri"/>
              <a:buNone/>
            </a:pPr>
            <a:r>
              <a:rPr lang="de-DE" sz="4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Mi az az Európai Szövetség a Depresszió Ellen (European Alliance Against Depression - EAAD)?</a:t>
            </a:r>
            <a:endParaRPr sz="4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3600"/>
              <a:buFont typeface="Arial"/>
              <a:buChar char="•"/>
            </a:pPr>
            <a:r>
              <a:rPr lang="de-DE" sz="3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Egy nemzetközi, non-profit szervezet, amely egy korábbi uniós finanszírozású „EAAD projektből” jött létre (2004-2008)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3600"/>
              <a:buFont typeface="Arial"/>
              <a:buChar char="•"/>
            </a:pPr>
            <a:r>
              <a:rPr lang="de-DE" sz="3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Az EAAD alapvető </a:t>
            </a:r>
            <a:r>
              <a:rPr lang="de-DE" sz="3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kettős célja</a:t>
            </a:r>
            <a:r>
              <a:rPr lang="de-DE" sz="3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914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3600"/>
              <a:buFont typeface="Calibri"/>
              <a:buNone/>
            </a:pPr>
            <a:r>
              <a:rPr lang="de-DE" sz="3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1) a depressziós betegek ellátásának és kezelésének javítása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914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3600"/>
              <a:buFont typeface="Calibri"/>
              <a:buNone/>
            </a:pPr>
            <a:r>
              <a:rPr lang="de-DE" sz="3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2) az öngyilkossági magatartás megelőzése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914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Helvetica Neue"/>
              <a:buNone/>
            </a:pPr>
            <a:endParaRPr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2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3600"/>
              <a:buFont typeface="Arial"/>
              <a:buChar char="•"/>
            </a:pPr>
            <a:r>
              <a:rPr lang="de-DE" sz="3600" b="0" i="0" u="sng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 </a:t>
            </a:r>
            <a:r>
              <a:rPr lang="de-DE" sz="3600" b="1" i="0" u="sng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iFightDepression eszköz </a:t>
            </a:r>
            <a:r>
              <a:rPr lang="de-DE" sz="3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és </a:t>
            </a:r>
            <a:r>
              <a:rPr lang="de-DE" sz="3600" b="1" i="0" u="sng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iFightDepression weboldal </a:t>
            </a:r>
            <a:r>
              <a:rPr lang="de-DE" sz="3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további eszközök, melyek megtalálhatóak regionális és </a:t>
            </a:r>
            <a:r>
              <a:rPr lang="de-DE" sz="36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országos</a:t>
            </a:r>
            <a:r>
              <a:rPr lang="de-DE" sz="3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36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szinten</a:t>
            </a:r>
            <a:endParaRPr lang="hu-HU" sz="36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3600"/>
              <a:buFont typeface="Arial"/>
              <a:buChar char="•"/>
            </a:pPr>
            <a:endParaRPr lang="hu-HU" sz="36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  <a:p>
            <a:pPr marR="0" lvl="2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3600"/>
            </a:pPr>
            <a:r>
              <a:rPr lang="hu-HU" sz="2800" b="0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https://ifightdepression.com/hu/</a:t>
            </a:r>
            <a:endParaRPr sz="2800" b="0" i="0" u="sng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" descr="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24019" y="2610440"/>
            <a:ext cx="7858583" cy="810276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"/>
          <p:cNvSpPr txBox="1"/>
          <p:nvPr/>
        </p:nvSpPr>
        <p:spPr>
          <a:xfrm>
            <a:off x="1290104" y="697513"/>
            <a:ext cx="2180379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de-DE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European Alliance Against Depression - EAAD</a:t>
            </a:r>
            <a:endParaRPr sz="6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sym typeface="Calibri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13E3BC9-9F3D-4612-B0B6-EBAFC501E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23545" y="305153"/>
            <a:ext cx="3315403" cy="180038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3ACEE04-DF33-4413-823C-20114E941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86018" y="10298125"/>
            <a:ext cx="6534584" cy="16148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Téves, helytelen attitűdök csökkentése</a:t>
            </a:r>
          </a:p>
          <a:p>
            <a:endParaRPr lang="hu-HU" sz="6000" dirty="0">
              <a:solidFill>
                <a:schemeClr val="bg1"/>
              </a:solidFill>
            </a:endParaRPr>
          </a:p>
          <a:p>
            <a:r>
              <a:rPr lang="hu-HU" sz="6000" dirty="0" err="1">
                <a:solidFill>
                  <a:schemeClr val="bg1"/>
                </a:solidFill>
              </a:rPr>
              <a:t>Destigmatizáció</a:t>
            </a:r>
            <a:endParaRPr lang="hu-HU" sz="6000" dirty="0">
              <a:solidFill>
                <a:schemeClr val="bg1"/>
              </a:solidFill>
            </a:endParaRPr>
          </a:p>
          <a:p>
            <a:endParaRPr lang="hu-HU" sz="6000" dirty="0">
              <a:solidFill>
                <a:schemeClr val="bg1"/>
              </a:solidFill>
            </a:endParaRPr>
          </a:p>
          <a:p>
            <a:r>
              <a:rPr lang="hu-HU" sz="6000" dirty="0">
                <a:solidFill>
                  <a:schemeClr val="bg1"/>
                </a:solidFill>
              </a:rPr>
              <a:t>Információs anyagok</a:t>
            </a:r>
          </a:p>
          <a:p>
            <a:pPr lvl="1"/>
            <a:r>
              <a:rPr lang="hu-HU" sz="5400" dirty="0">
                <a:solidFill>
                  <a:schemeClr val="bg1"/>
                </a:solidFill>
              </a:rPr>
              <a:t>Mozi-spot, rádió-spot, plakátok, szórólapok, web-oldal, </a:t>
            </a:r>
            <a:r>
              <a:rPr lang="hu-HU" sz="5400" b="1" u="sng" dirty="0">
                <a:solidFill>
                  <a:schemeClr val="bg1"/>
                </a:solidFill>
              </a:rPr>
              <a:t>közösségi média (Facebook)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D323901-1A79-FFAA-E00F-EA45D32339BC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Google Shape;83;p1">
            <a:extLst>
              <a:ext uri="{FF2B5EF4-FFF2-40B4-BE49-F238E27FC236}">
                <a16:creationId xmlns:a16="http://schemas.microsoft.com/office/drawing/2014/main" id="{EC50317A-AAAE-9D52-0B41-09386DCCAB04}"/>
              </a:ext>
            </a:extLst>
          </p:cNvPr>
          <p:cNvSpPr txBox="1"/>
          <p:nvPr/>
        </p:nvSpPr>
        <p:spPr>
          <a:xfrm>
            <a:off x="1290104" y="697513"/>
            <a:ext cx="218037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Közösségi kampány</a:t>
            </a:r>
            <a:endParaRPr lang="de-DE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pic>
        <p:nvPicPr>
          <p:cNvPr id="2" name="Picture 8" descr="Icon&#10;&#10;Description automatically generated">
            <a:extLst>
              <a:ext uri="{FF2B5EF4-FFF2-40B4-BE49-F238E27FC236}">
                <a16:creationId xmlns:a16="http://schemas.microsoft.com/office/drawing/2014/main" id="{06C8432E-1E3A-04FE-8577-7467B3E33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3545" y="305153"/>
            <a:ext cx="3315403" cy="180038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27590" y="3464898"/>
            <a:ext cx="20707524" cy="9172109"/>
          </a:xfrm>
        </p:spPr>
        <p:txBody>
          <a:bodyPr>
            <a:normAutofit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Sokféle csoport</a:t>
            </a:r>
          </a:p>
          <a:p>
            <a:pPr lvl="1"/>
            <a:r>
              <a:rPr lang="hu-HU" sz="5400" dirty="0">
                <a:solidFill>
                  <a:schemeClr val="bg1"/>
                </a:solidFill>
              </a:rPr>
              <a:t>Pszichológusok, gyógyszerészek</a:t>
            </a:r>
          </a:p>
          <a:p>
            <a:pPr lvl="1"/>
            <a:r>
              <a:rPr lang="hu-HU" sz="5400" dirty="0">
                <a:solidFill>
                  <a:schemeClr val="bg1"/>
                </a:solidFill>
              </a:rPr>
              <a:t>Pedagógusok, szociális munkások, egyház</a:t>
            </a:r>
          </a:p>
          <a:p>
            <a:pPr lvl="1"/>
            <a:r>
              <a:rPr lang="hu-HU" sz="5400" dirty="0">
                <a:solidFill>
                  <a:schemeClr val="bg1"/>
                </a:solidFill>
              </a:rPr>
              <a:t>Rendőrök, tűzoltók, mentők</a:t>
            </a:r>
          </a:p>
          <a:p>
            <a:pPr lvl="1"/>
            <a:r>
              <a:rPr lang="hu-HU" sz="5400" dirty="0">
                <a:solidFill>
                  <a:schemeClr val="bg1"/>
                </a:solidFill>
              </a:rPr>
              <a:t>Újságírók</a:t>
            </a:r>
          </a:p>
          <a:p>
            <a:pPr lvl="1"/>
            <a:r>
              <a:rPr lang="hu-HU" sz="5400" dirty="0">
                <a:solidFill>
                  <a:schemeClr val="bg1"/>
                </a:solidFill>
              </a:rPr>
              <a:t>Egyéb potenciális közösségi segítők</a:t>
            </a:r>
          </a:p>
          <a:p>
            <a:pPr lvl="2"/>
            <a:r>
              <a:rPr lang="hu-HU" sz="4800" dirty="0">
                <a:solidFill>
                  <a:schemeClr val="bg1"/>
                </a:solidFill>
              </a:rPr>
              <a:t>(fodrász, taxisofőr, pincér stb.)</a:t>
            </a:r>
          </a:p>
          <a:p>
            <a:r>
              <a:rPr lang="hu-HU" sz="6000" dirty="0">
                <a:solidFill>
                  <a:schemeClr val="bg1"/>
                </a:solidFill>
              </a:rPr>
              <a:t>Képzések, hálózatépítés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8034F99A-ABE9-6C3C-E82A-DBDB185DDDCF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Google Shape;83;p1">
            <a:extLst>
              <a:ext uri="{FF2B5EF4-FFF2-40B4-BE49-F238E27FC236}">
                <a16:creationId xmlns:a16="http://schemas.microsoft.com/office/drawing/2014/main" id="{642B3F32-C9BF-3A9E-47B0-D27BFD25A445}"/>
              </a:ext>
            </a:extLst>
          </p:cNvPr>
          <p:cNvSpPr txBox="1"/>
          <p:nvPr/>
        </p:nvSpPr>
        <p:spPr>
          <a:xfrm>
            <a:off x="1290104" y="697513"/>
            <a:ext cx="218037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Közösségi segítők</a:t>
            </a:r>
            <a:endParaRPr lang="de-DE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pic>
        <p:nvPicPr>
          <p:cNvPr id="2" name="Picture 8" descr="Icon&#10;&#10;Description automatically generated">
            <a:extLst>
              <a:ext uri="{FF2B5EF4-FFF2-40B4-BE49-F238E27FC236}">
                <a16:creationId xmlns:a16="http://schemas.microsoft.com/office/drawing/2014/main" id="{C9BA9D55-5974-E472-68CE-F902E79C3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3545" y="305153"/>
            <a:ext cx="3315403" cy="180038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Magas kockázat az öngyilkosság szempontjából</a:t>
            </a:r>
          </a:p>
          <a:p>
            <a:pPr lvl="1"/>
            <a:r>
              <a:rPr lang="hu-HU" sz="5400" dirty="0">
                <a:solidFill>
                  <a:schemeClr val="bg1"/>
                </a:solidFill>
              </a:rPr>
              <a:t>Öngyilkossági kísérleten átesettek</a:t>
            </a:r>
          </a:p>
          <a:p>
            <a:pPr lvl="1"/>
            <a:r>
              <a:rPr lang="hu-HU" sz="5400" dirty="0">
                <a:solidFill>
                  <a:schemeClr val="bg1"/>
                </a:solidFill>
              </a:rPr>
              <a:t>Családtagok</a:t>
            </a:r>
          </a:p>
          <a:p>
            <a:pPr lvl="1"/>
            <a:r>
              <a:rPr lang="hu-HU" sz="5400" dirty="0">
                <a:solidFill>
                  <a:schemeClr val="bg1"/>
                </a:solidFill>
              </a:rPr>
              <a:t>Hátrányos helyzetű csoportok</a:t>
            </a:r>
          </a:p>
          <a:p>
            <a:pPr lvl="1"/>
            <a:r>
              <a:rPr lang="hu-HU" sz="5400" dirty="0">
                <a:solidFill>
                  <a:schemeClr val="bg1"/>
                </a:solidFill>
              </a:rPr>
              <a:t>Fiatalok</a:t>
            </a:r>
          </a:p>
          <a:p>
            <a:r>
              <a:rPr lang="hu-HU" sz="6000" dirty="0">
                <a:solidFill>
                  <a:schemeClr val="bg1"/>
                </a:solidFill>
              </a:rPr>
              <a:t>Önsegítő csoportok szervezése, segélykártya, információk, képzések, utógondozás</a:t>
            </a:r>
          </a:p>
          <a:p>
            <a:pPr lvl="1"/>
            <a:endParaRPr lang="hu-HU" sz="5400" dirty="0"/>
          </a:p>
          <a:p>
            <a:pPr lvl="1"/>
            <a:endParaRPr lang="hu-HU" sz="5400" dirty="0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EA14B460-6444-19C7-6907-31A97C150321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Google Shape;83;p1">
            <a:extLst>
              <a:ext uri="{FF2B5EF4-FFF2-40B4-BE49-F238E27FC236}">
                <a16:creationId xmlns:a16="http://schemas.microsoft.com/office/drawing/2014/main" id="{2762AA6B-FE54-3FBA-1496-4B41BAECA088}"/>
              </a:ext>
            </a:extLst>
          </p:cNvPr>
          <p:cNvSpPr txBox="1"/>
          <p:nvPr/>
        </p:nvSpPr>
        <p:spPr>
          <a:xfrm>
            <a:off x="1290104" y="697513"/>
            <a:ext cx="218037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Kiemelt kockázatú csoportok</a:t>
            </a:r>
            <a:endParaRPr lang="de-DE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pic>
        <p:nvPicPr>
          <p:cNvPr id="2" name="Picture 8" descr="Icon&#10;&#10;Description automatically generated">
            <a:extLst>
              <a:ext uri="{FF2B5EF4-FFF2-40B4-BE49-F238E27FC236}">
                <a16:creationId xmlns:a16="http://schemas.microsoft.com/office/drawing/2014/main" id="{49FCA031-EE06-0AE7-4D02-D5D2FF26E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3545" y="305153"/>
            <a:ext cx="3315403" cy="180038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2A5FA7-A852-48CE-B7B3-429EE8546622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Google Shape;83;p1">
            <a:extLst>
              <a:ext uri="{FF2B5EF4-FFF2-40B4-BE49-F238E27FC236}">
                <a16:creationId xmlns:a16="http://schemas.microsoft.com/office/drawing/2014/main" id="{5B62E9B5-01B2-4D8C-A223-561D5FD06D3F}"/>
              </a:ext>
            </a:extLst>
          </p:cNvPr>
          <p:cNvSpPr txBox="1"/>
          <p:nvPr/>
        </p:nvSpPr>
        <p:spPr>
          <a:xfrm>
            <a:off x="1290104" y="697513"/>
            <a:ext cx="2180379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Beck Depresszió értékek Magyarországon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48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Hungarostudy felmérések</a:t>
            </a:r>
            <a:endParaRPr lang="en-US" sz="48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418898A-10E7-4193-B2E2-D43ACF716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3545" y="305153"/>
            <a:ext cx="3315403" cy="1800382"/>
          </a:xfrm>
          <a:prstGeom prst="rect">
            <a:avLst/>
          </a:prstGeom>
        </p:spPr>
      </p:pic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C1DFB43C-28E8-A786-2906-8502AEDBC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911142"/>
              </p:ext>
            </p:extLst>
          </p:nvPr>
        </p:nvGraphicFramePr>
        <p:xfrm>
          <a:off x="10682985" y="5271716"/>
          <a:ext cx="13438887" cy="7469918"/>
        </p:xfrm>
        <a:graphic>
          <a:graphicData uri="http://schemas.openxmlformats.org/drawingml/2006/table">
            <a:tbl>
              <a:tblPr firstRow="1" firstCol="1" bandRow="1">
                <a:tableStyleId>{DE03C340-D455-43C4-A6F0-9F4D2F51C6B7}</a:tableStyleId>
              </a:tblPr>
              <a:tblGrid>
                <a:gridCol w="4825239">
                  <a:extLst>
                    <a:ext uri="{9D8B030D-6E8A-4147-A177-3AD203B41FA5}">
                      <a16:colId xmlns:a16="http://schemas.microsoft.com/office/drawing/2014/main" val="4080625584"/>
                    </a:ext>
                  </a:extLst>
                </a:gridCol>
                <a:gridCol w="2267712">
                  <a:extLst>
                    <a:ext uri="{9D8B030D-6E8A-4147-A177-3AD203B41FA5}">
                      <a16:colId xmlns:a16="http://schemas.microsoft.com/office/drawing/2014/main" val="1158910884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780061880"/>
                    </a:ext>
                  </a:extLst>
                </a:gridCol>
                <a:gridCol w="2176272">
                  <a:extLst>
                    <a:ext uri="{9D8B030D-6E8A-4147-A177-3AD203B41FA5}">
                      <a16:colId xmlns:a16="http://schemas.microsoft.com/office/drawing/2014/main" val="1026420697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687224878"/>
                    </a:ext>
                  </a:extLst>
                </a:gridCol>
              </a:tblGrid>
              <a:tr h="739596">
                <a:tc>
                  <a:txBody>
                    <a:bodyPr/>
                    <a:lstStyle/>
                    <a:p>
                      <a:r>
                        <a:rPr lang="hu-HU" sz="3600" b="1" dirty="0">
                          <a:effectLst/>
                        </a:rPr>
                        <a:t> Depressziós tünetek</a:t>
                      </a:r>
                      <a:endParaRPr lang="hu-HU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b="1" dirty="0">
                          <a:effectLst/>
                        </a:rPr>
                        <a:t>2002</a:t>
                      </a:r>
                      <a:endParaRPr lang="hu-HU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b="1" dirty="0">
                          <a:effectLst/>
                        </a:rPr>
                        <a:t>2006</a:t>
                      </a:r>
                      <a:endParaRPr lang="hu-HU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b="1" dirty="0">
                          <a:effectLst/>
                        </a:rPr>
                        <a:t>2013</a:t>
                      </a:r>
                      <a:endParaRPr lang="hu-HU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b="1" dirty="0">
                          <a:effectLst/>
                        </a:rPr>
                        <a:t>2021</a:t>
                      </a:r>
                      <a:endParaRPr lang="hu-HU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37509916"/>
                  </a:ext>
                </a:extLst>
              </a:tr>
              <a:tr h="1183354">
                <a:tc>
                  <a:txBody>
                    <a:bodyPr/>
                    <a:lstStyle/>
                    <a:p>
                      <a:r>
                        <a:rPr lang="hu-HU" sz="3200" b="1" dirty="0">
                          <a:effectLst/>
                        </a:rPr>
                        <a:t>Jelentéktelenek (normál tartomány)</a:t>
                      </a:r>
                      <a:endParaRPr lang="hu-HU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>
                          <a:effectLst/>
                        </a:rPr>
                        <a:t>84,50%</a:t>
                      </a:r>
                      <a:endParaRPr lang="hu-H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>
                          <a:effectLst/>
                        </a:rPr>
                        <a:t>86,50%</a:t>
                      </a:r>
                      <a:endParaRPr lang="hu-H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>
                          <a:effectLst/>
                        </a:rPr>
                        <a:t>86,60%</a:t>
                      </a:r>
                      <a:endParaRPr lang="hu-H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>
                          <a:effectLst/>
                        </a:rPr>
                        <a:t>81,40%</a:t>
                      </a:r>
                      <a:endParaRPr lang="hu-H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60407375"/>
                  </a:ext>
                </a:extLst>
              </a:tr>
              <a:tr h="698507">
                <a:tc>
                  <a:txBody>
                    <a:bodyPr/>
                    <a:lstStyle/>
                    <a:p>
                      <a:r>
                        <a:rPr lang="hu-HU" sz="3200" b="1" dirty="0">
                          <a:effectLst/>
                        </a:rPr>
                        <a:t>Enyhék</a:t>
                      </a:r>
                      <a:endParaRPr lang="hu-HU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>
                          <a:effectLst/>
                        </a:rPr>
                        <a:t>10,90%</a:t>
                      </a:r>
                      <a:endParaRPr lang="hu-H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>
                          <a:effectLst/>
                        </a:rPr>
                        <a:t>9,65%</a:t>
                      </a:r>
                      <a:endParaRPr lang="hu-H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>
                          <a:effectLst/>
                        </a:rPr>
                        <a:t>7,10%</a:t>
                      </a:r>
                      <a:endParaRPr lang="hu-H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>
                          <a:effectLst/>
                        </a:rPr>
                        <a:t>6,20%</a:t>
                      </a:r>
                      <a:endParaRPr lang="hu-H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64702749"/>
                  </a:ext>
                </a:extLst>
              </a:tr>
              <a:tr h="698507">
                <a:tc>
                  <a:txBody>
                    <a:bodyPr/>
                    <a:lstStyle/>
                    <a:p>
                      <a:r>
                        <a:rPr lang="hu-HU" sz="3200" b="1" dirty="0">
                          <a:effectLst/>
                        </a:rPr>
                        <a:t>Közepesek</a:t>
                      </a:r>
                      <a:endParaRPr lang="hu-HU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>
                          <a:effectLst/>
                        </a:rPr>
                        <a:t>2,70%</a:t>
                      </a:r>
                      <a:endParaRPr lang="hu-H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>
                          <a:effectLst/>
                        </a:rPr>
                        <a:t>1,54%</a:t>
                      </a:r>
                      <a:endParaRPr lang="hu-H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>
                          <a:effectLst/>
                        </a:rPr>
                        <a:t>3,10%</a:t>
                      </a:r>
                      <a:endParaRPr lang="hu-H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>
                          <a:effectLst/>
                        </a:rPr>
                        <a:t>3,60%</a:t>
                      </a:r>
                      <a:endParaRPr lang="hu-H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84741033"/>
                  </a:ext>
                </a:extLst>
              </a:tr>
              <a:tr h="698507">
                <a:tc>
                  <a:txBody>
                    <a:bodyPr/>
                    <a:lstStyle/>
                    <a:p>
                      <a:r>
                        <a:rPr lang="hu-HU" sz="3200" b="1" dirty="0">
                          <a:effectLst/>
                        </a:rPr>
                        <a:t>Súlyosak</a:t>
                      </a:r>
                      <a:endParaRPr lang="hu-HU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>
                          <a:effectLst/>
                        </a:rPr>
                        <a:t>1,90%</a:t>
                      </a:r>
                      <a:endParaRPr lang="hu-H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>
                          <a:effectLst/>
                        </a:rPr>
                        <a:t>2,30%</a:t>
                      </a:r>
                      <a:endParaRPr lang="hu-H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>
                          <a:effectLst/>
                        </a:rPr>
                        <a:t>3,20%</a:t>
                      </a:r>
                      <a:endParaRPr lang="hu-H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b="1" dirty="0">
                          <a:solidFill>
                            <a:srgbClr val="FF0000"/>
                          </a:solidFill>
                          <a:effectLst/>
                        </a:rPr>
                        <a:t>8,80%</a:t>
                      </a:r>
                      <a:endParaRPr lang="hu-HU" sz="3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75990734"/>
                  </a:ext>
                </a:extLst>
              </a:tr>
              <a:tr h="657419"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>
                          <a:effectLst/>
                        </a:rPr>
                        <a:t> </a:t>
                      </a:r>
                      <a:endParaRPr lang="hu-HU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3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3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3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3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2680875"/>
                  </a:ext>
                </a:extLst>
              </a:tr>
              <a:tr h="698507">
                <a:tc>
                  <a:txBody>
                    <a:bodyPr/>
                    <a:lstStyle/>
                    <a:p>
                      <a:r>
                        <a:rPr lang="hu-HU" sz="3200" b="1" dirty="0">
                          <a:effectLst/>
                        </a:rPr>
                        <a:t> </a:t>
                      </a:r>
                      <a:endParaRPr lang="hu-HU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b="1" dirty="0">
                          <a:effectLst/>
                        </a:rPr>
                        <a:t>2002</a:t>
                      </a:r>
                      <a:endParaRPr lang="hu-HU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b="1" dirty="0">
                          <a:effectLst/>
                        </a:rPr>
                        <a:t>2006</a:t>
                      </a:r>
                      <a:endParaRPr lang="hu-HU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b="1" dirty="0">
                          <a:effectLst/>
                        </a:rPr>
                        <a:t>2013</a:t>
                      </a:r>
                      <a:endParaRPr lang="hu-HU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b="1" dirty="0">
                          <a:effectLst/>
                        </a:rPr>
                        <a:t>2021</a:t>
                      </a:r>
                      <a:endParaRPr lang="hu-HU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5748083"/>
                  </a:ext>
                </a:extLst>
              </a:tr>
              <a:tr h="698507">
                <a:tc>
                  <a:txBody>
                    <a:bodyPr/>
                    <a:lstStyle/>
                    <a:p>
                      <a:r>
                        <a:rPr lang="hu-HU" sz="3200" b="1" dirty="0">
                          <a:effectLst/>
                        </a:rPr>
                        <a:t>Nem klinikai depresszió</a:t>
                      </a:r>
                      <a:endParaRPr lang="hu-HU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>
                          <a:effectLst/>
                        </a:rPr>
                        <a:t>95,40%</a:t>
                      </a:r>
                      <a:endParaRPr lang="hu-H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>
                          <a:effectLst/>
                        </a:rPr>
                        <a:t>96,16%</a:t>
                      </a:r>
                      <a:endParaRPr lang="hu-H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>
                          <a:effectLst/>
                        </a:rPr>
                        <a:t>93,70%</a:t>
                      </a:r>
                      <a:endParaRPr lang="hu-H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>
                          <a:effectLst/>
                        </a:rPr>
                        <a:t>87,6%</a:t>
                      </a:r>
                      <a:endParaRPr lang="hu-H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2495214"/>
                  </a:ext>
                </a:extLst>
              </a:tr>
              <a:tr h="698507">
                <a:tc>
                  <a:txBody>
                    <a:bodyPr/>
                    <a:lstStyle/>
                    <a:p>
                      <a:r>
                        <a:rPr lang="hu-HU" sz="3200" b="1" dirty="0">
                          <a:effectLst/>
                        </a:rPr>
                        <a:t>Klinikai depresszió</a:t>
                      </a:r>
                      <a:endParaRPr lang="hu-HU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>
                          <a:effectLst/>
                        </a:rPr>
                        <a:t>4,60%</a:t>
                      </a:r>
                      <a:endParaRPr lang="hu-H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>
                          <a:effectLst/>
                        </a:rPr>
                        <a:t>3,84%</a:t>
                      </a:r>
                      <a:endParaRPr lang="hu-H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>
                          <a:effectLst/>
                        </a:rPr>
                        <a:t>6,30%</a:t>
                      </a:r>
                      <a:endParaRPr lang="hu-H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3600" b="1" i="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12,4%</a:t>
                      </a:r>
                      <a:endParaRPr lang="hu-HU" sz="3600" b="1" i="0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2723218"/>
                  </a:ext>
                </a:extLst>
              </a:tr>
              <a:tr h="698507">
                <a:tc>
                  <a:txBody>
                    <a:bodyPr/>
                    <a:lstStyle/>
                    <a:p>
                      <a:r>
                        <a:rPr lang="hu-HU" sz="3200" b="1" dirty="0">
                          <a:effectLst/>
                        </a:rPr>
                        <a:t>N</a:t>
                      </a:r>
                      <a:endParaRPr lang="hu-HU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>
                          <a:effectLst/>
                        </a:rPr>
                        <a:t>2555</a:t>
                      </a:r>
                      <a:endParaRPr lang="hu-H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>
                          <a:effectLst/>
                        </a:rPr>
                        <a:t>882</a:t>
                      </a:r>
                      <a:endParaRPr lang="hu-H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>
                          <a:effectLst/>
                        </a:rPr>
                        <a:t>434</a:t>
                      </a:r>
                      <a:endParaRPr lang="hu-H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>
                          <a:effectLst/>
                        </a:rPr>
                        <a:t>1226</a:t>
                      </a:r>
                      <a:endParaRPr lang="hu-H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0553816"/>
                  </a:ext>
                </a:extLst>
              </a:tr>
            </a:tbl>
          </a:graphicData>
        </a:graphic>
      </p:graphicFrame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9BC705EC-3701-C49C-122E-4486D6F9A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651646"/>
              </p:ext>
            </p:extLst>
          </p:nvPr>
        </p:nvGraphicFramePr>
        <p:xfrm>
          <a:off x="430568" y="3815331"/>
          <a:ext cx="9883864" cy="5390730"/>
        </p:xfrm>
        <a:graphic>
          <a:graphicData uri="http://schemas.openxmlformats.org/drawingml/2006/table">
            <a:tbl>
              <a:tblPr firstRow="1" firstCol="1" bandRow="1">
                <a:tableStyleId>{DE03C340-D455-43C4-A6F0-9F4D2F51C6B7}</a:tableStyleId>
              </a:tblPr>
              <a:tblGrid>
                <a:gridCol w="3902740">
                  <a:extLst>
                    <a:ext uri="{9D8B030D-6E8A-4147-A177-3AD203B41FA5}">
                      <a16:colId xmlns:a16="http://schemas.microsoft.com/office/drawing/2014/main" val="673607405"/>
                    </a:ext>
                  </a:extLst>
                </a:gridCol>
                <a:gridCol w="2122356">
                  <a:extLst>
                    <a:ext uri="{9D8B030D-6E8A-4147-A177-3AD203B41FA5}">
                      <a16:colId xmlns:a16="http://schemas.microsoft.com/office/drawing/2014/main" val="165927179"/>
                    </a:ext>
                  </a:extLst>
                </a:gridCol>
                <a:gridCol w="1847088">
                  <a:extLst>
                    <a:ext uri="{9D8B030D-6E8A-4147-A177-3AD203B41FA5}">
                      <a16:colId xmlns:a16="http://schemas.microsoft.com/office/drawing/2014/main" val="84169499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505649735"/>
                    </a:ext>
                  </a:extLst>
                </a:gridCol>
              </a:tblGrid>
              <a:tr h="898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600" b="1" dirty="0">
                          <a:effectLst/>
                        </a:rPr>
                        <a:t>BDI</a:t>
                      </a:r>
                      <a:endParaRPr lang="hu-HU" sz="4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600" b="1" dirty="0">
                          <a:effectLst/>
                        </a:rPr>
                        <a:t>2006</a:t>
                      </a:r>
                      <a:endParaRPr lang="hu-HU" sz="4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600" b="1" dirty="0">
                          <a:effectLst/>
                        </a:rPr>
                        <a:t>2013</a:t>
                      </a:r>
                      <a:endParaRPr lang="hu-HU" sz="4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600" b="1" dirty="0">
                          <a:effectLst/>
                        </a:rPr>
                        <a:t>2021</a:t>
                      </a:r>
                      <a:endParaRPr lang="hu-HU" sz="4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5838975"/>
                  </a:ext>
                </a:extLst>
              </a:tr>
              <a:tr h="898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200" b="1" dirty="0">
                          <a:effectLst/>
                        </a:rPr>
                        <a:t>Férfiak</a:t>
                      </a:r>
                      <a:endParaRPr lang="hu-HU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600">
                          <a:effectLst/>
                        </a:rPr>
                        <a:t>7,64</a:t>
                      </a:r>
                      <a:endParaRPr lang="hu-HU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600">
                          <a:effectLst/>
                        </a:rPr>
                        <a:t>6,75</a:t>
                      </a:r>
                      <a:endParaRPr lang="hu-HU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600" dirty="0">
                          <a:effectLst/>
                        </a:rPr>
                        <a:t>6,67</a:t>
                      </a:r>
                      <a:endParaRPr lang="hu-H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5678426"/>
                  </a:ext>
                </a:extLst>
              </a:tr>
              <a:tr h="898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200" b="1" dirty="0">
                          <a:effectLst/>
                        </a:rPr>
                        <a:t>Nők</a:t>
                      </a:r>
                      <a:endParaRPr lang="hu-HU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600">
                          <a:effectLst/>
                        </a:rPr>
                        <a:t>9,62</a:t>
                      </a:r>
                      <a:endParaRPr lang="hu-HU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600">
                          <a:effectLst/>
                        </a:rPr>
                        <a:t>9,37</a:t>
                      </a:r>
                      <a:endParaRPr lang="hu-HU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600">
                          <a:effectLst/>
                        </a:rPr>
                        <a:t>7,93</a:t>
                      </a:r>
                      <a:endParaRPr lang="hu-HU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8133568"/>
                  </a:ext>
                </a:extLst>
              </a:tr>
              <a:tr h="898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200" b="1" dirty="0">
                          <a:effectLst/>
                        </a:rPr>
                        <a:t>29 évesig</a:t>
                      </a:r>
                      <a:endParaRPr lang="hu-HU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600">
                          <a:effectLst/>
                        </a:rPr>
                        <a:t>4,37</a:t>
                      </a:r>
                      <a:endParaRPr lang="hu-HU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600">
                          <a:effectLst/>
                        </a:rPr>
                        <a:t>4,27</a:t>
                      </a:r>
                      <a:endParaRPr lang="hu-HU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600" b="1" i="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5,58</a:t>
                      </a:r>
                      <a:endParaRPr lang="hu-HU" sz="3600" b="1" i="0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0778491"/>
                  </a:ext>
                </a:extLst>
              </a:tr>
              <a:tr h="898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200" b="1" dirty="0">
                          <a:effectLst/>
                        </a:rPr>
                        <a:t>30 évestől</a:t>
                      </a:r>
                      <a:endParaRPr lang="hu-HU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600">
                          <a:effectLst/>
                        </a:rPr>
                        <a:t>9,98</a:t>
                      </a:r>
                      <a:endParaRPr lang="hu-HU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600">
                          <a:effectLst/>
                        </a:rPr>
                        <a:t>9,25</a:t>
                      </a:r>
                      <a:endParaRPr lang="hu-HU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600" dirty="0">
                          <a:effectLst/>
                        </a:rPr>
                        <a:t>7,71</a:t>
                      </a:r>
                      <a:endParaRPr lang="hu-H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2571062"/>
                  </a:ext>
                </a:extLst>
              </a:tr>
              <a:tr h="898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200" b="1" dirty="0">
                          <a:effectLst/>
                        </a:rPr>
                        <a:t>Mind</a:t>
                      </a:r>
                      <a:endParaRPr lang="hu-HU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600">
                          <a:effectLst/>
                        </a:rPr>
                        <a:t>8,81</a:t>
                      </a:r>
                      <a:endParaRPr lang="hu-HU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600">
                          <a:effectLst/>
                        </a:rPr>
                        <a:t>8,15</a:t>
                      </a:r>
                      <a:endParaRPr lang="hu-HU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3600" dirty="0">
                          <a:effectLst/>
                        </a:rPr>
                        <a:t>7,34</a:t>
                      </a:r>
                      <a:endParaRPr lang="hu-H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0177259"/>
                  </a:ext>
                </a:extLst>
              </a:tr>
            </a:tbl>
          </a:graphicData>
        </a:graphic>
      </p:graphicFrame>
      <p:sp>
        <p:nvSpPr>
          <p:cNvPr id="11" name="Google Shape;125;p5">
            <a:extLst>
              <a:ext uri="{FF2B5EF4-FFF2-40B4-BE49-F238E27FC236}">
                <a16:creationId xmlns:a16="http://schemas.microsoft.com/office/drawing/2014/main" id="{3EDA37E6-9025-FDCA-20E4-DE3092C250FB}"/>
              </a:ext>
            </a:extLst>
          </p:cNvPr>
          <p:cNvSpPr txBox="1"/>
          <p:nvPr/>
        </p:nvSpPr>
        <p:spPr>
          <a:xfrm>
            <a:off x="430568" y="2840634"/>
            <a:ext cx="781732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b="1" i="0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Teljes népesség</a:t>
            </a:r>
            <a:endParaRPr sz="4400" b="1" i="0" u="none" strike="noStrike" cap="none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5;p5">
            <a:extLst>
              <a:ext uri="{FF2B5EF4-FFF2-40B4-BE49-F238E27FC236}">
                <a16:creationId xmlns:a16="http://schemas.microsoft.com/office/drawing/2014/main" id="{B0D46CC6-F677-CAA8-1AE6-2655EFC67BAE}"/>
              </a:ext>
            </a:extLst>
          </p:cNvPr>
          <p:cNvSpPr txBox="1"/>
          <p:nvPr/>
        </p:nvSpPr>
        <p:spPr>
          <a:xfrm>
            <a:off x="10682985" y="4338127"/>
            <a:ext cx="781732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b="1" i="0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18-29 évesek</a:t>
            </a:r>
            <a:endParaRPr sz="4400" b="1" i="0" u="none" strike="noStrike" cap="none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32488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D8C13E2-FFA2-7359-4048-0B9EC49EB7B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38238" y="762000"/>
            <a:ext cx="20707524" cy="194090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altLang="hu-HU" dirty="0">
                <a:solidFill>
                  <a:srgbClr val="FF0000"/>
                </a:solidFill>
              </a:rPr>
              <a:t>Amit tudni lehet</a:t>
            </a:r>
            <a:endParaRPr lang="en-US" altLang="hu-HU" dirty="0">
              <a:solidFill>
                <a:srgbClr val="FF0000"/>
              </a:solidFill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B988E42-4A03-6A61-CDAC-D50161AE598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554480" y="3200400"/>
            <a:ext cx="21195792" cy="10351008"/>
          </a:xfrm>
        </p:spPr>
        <p:txBody>
          <a:bodyPr>
            <a:normAutofit/>
          </a:bodyPr>
          <a:lstStyle/>
          <a:p>
            <a:r>
              <a:rPr lang="hu-HU" altLang="hu-HU" sz="5600" dirty="0">
                <a:solidFill>
                  <a:schemeClr val="bg1"/>
                </a:solidFill>
              </a:rPr>
              <a:t>Az információs kampányok hatása átmeneti</a:t>
            </a:r>
          </a:p>
          <a:p>
            <a:endParaRPr lang="hu-HU" altLang="hu-HU" sz="5600" dirty="0">
              <a:solidFill>
                <a:schemeClr val="bg1"/>
              </a:solidFill>
            </a:endParaRPr>
          </a:p>
          <a:p>
            <a:r>
              <a:rPr lang="hu-HU" altLang="hu-HU" sz="5600" dirty="0">
                <a:solidFill>
                  <a:schemeClr val="bg1"/>
                </a:solidFill>
              </a:rPr>
              <a:t>Folyamatos aktivitásra van szükség</a:t>
            </a:r>
          </a:p>
          <a:p>
            <a:endParaRPr lang="hu-HU" altLang="hu-HU" sz="5600" dirty="0">
              <a:solidFill>
                <a:schemeClr val="bg1"/>
              </a:solidFill>
            </a:endParaRPr>
          </a:p>
          <a:p>
            <a:r>
              <a:rPr lang="hu-HU" altLang="hu-HU" sz="5600" dirty="0">
                <a:solidFill>
                  <a:schemeClr val="bg1"/>
                </a:solidFill>
              </a:rPr>
              <a:t>A civil és professzionális csoportok szoros együttműködése a legeredményesebb</a:t>
            </a:r>
          </a:p>
          <a:p>
            <a:endParaRPr lang="hu-HU" altLang="hu-HU" sz="5600" dirty="0">
              <a:solidFill>
                <a:schemeClr val="bg1"/>
              </a:solidFill>
            </a:endParaRPr>
          </a:p>
          <a:p>
            <a:r>
              <a:rPr lang="hu-HU" altLang="hu-HU" sz="5600" dirty="0">
                <a:solidFill>
                  <a:schemeClr val="bg1"/>
                </a:solidFill>
              </a:rPr>
              <a:t>Az együttműködés egy, csak az együttműködésért felelős személlyel (facilitátor) növelhető a legjobban</a:t>
            </a:r>
            <a:endParaRPr lang="en-US" altLang="hu-HU" sz="5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B9D19C-F6DB-41E5-91EE-562B0D8DB5B0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Google Shape;83;p1"/>
          <p:cNvSpPr txBox="1"/>
          <p:nvPr/>
        </p:nvSpPr>
        <p:spPr>
          <a:xfrm>
            <a:off x="508488" y="349996"/>
            <a:ext cx="2180379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51515"/>
              </a:buClr>
              <a:buSzPts val="6000"/>
            </a:pPr>
            <a:r>
              <a:rPr 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4-szintű beavatkozás tervezésének, előkészítésének és végrehajtásának 3 lépése</a:t>
            </a:r>
            <a:endParaRPr lang="en-US" sz="6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endParaRPr sz="6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sym typeface="Calibri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13E3BC9-9F3D-4612-B0B6-EBAFC501E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3545" y="305153"/>
            <a:ext cx="3315403" cy="1800382"/>
          </a:xfrm>
          <a:prstGeom prst="rect">
            <a:avLst/>
          </a:prstGeom>
        </p:spPr>
      </p:pic>
      <p:grpSp>
        <p:nvGrpSpPr>
          <p:cNvPr id="8" name="Group 89">
            <a:extLst>
              <a:ext uri="{FF2B5EF4-FFF2-40B4-BE49-F238E27FC236}">
                <a16:creationId xmlns:a16="http://schemas.microsoft.com/office/drawing/2014/main" id="{A1C3D5E7-16E7-4226-DAF8-C13DF1671475}"/>
              </a:ext>
            </a:extLst>
          </p:cNvPr>
          <p:cNvGrpSpPr/>
          <p:nvPr/>
        </p:nvGrpSpPr>
        <p:grpSpPr>
          <a:xfrm>
            <a:off x="420804" y="2805492"/>
            <a:ext cx="17757472" cy="10910505"/>
            <a:chOff x="416416" y="453283"/>
            <a:chExt cx="9426082" cy="6313650"/>
          </a:xfrm>
        </p:grpSpPr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3EE17832-2DF0-99D8-ECBC-E7B21560E541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972632" y="-1102933"/>
              <a:ext cx="6313650" cy="9426082"/>
              <a:chOff x="-12" y="13"/>
              <a:chExt cx="4464" cy="6744"/>
            </a:xfrm>
          </p:grpSpPr>
          <p:sp>
            <p:nvSpPr>
              <p:cNvPr id="42" name="Oval 8">
                <a:extLst>
                  <a:ext uri="{FF2B5EF4-FFF2-40B4-BE49-F238E27FC236}">
                    <a16:creationId xmlns:a16="http://schemas.microsoft.com/office/drawing/2014/main" id="{CFC0E300-D383-7887-09CC-D68C62F11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46" y="542"/>
                <a:ext cx="4315" cy="409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Frutiger LT 45 Light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Frutiger LT 45 Light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Frutiger LT 45 Light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 dirty="0">
                  <a:solidFill>
                    <a:schemeClr val="bg2">
                      <a:lumMod val="10000"/>
                    </a:schemeClr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up 9">
                <a:extLst>
                  <a:ext uri="{FF2B5EF4-FFF2-40B4-BE49-F238E27FC236}">
                    <a16:creationId xmlns:a16="http://schemas.microsoft.com/office/drawing/2014/main" id="{806C9EFC-E6EB-CDB6-F839-4A6C58581C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" y="13"/>
                <a:ext cx="4233" cy="6744"/>
                <a:chOff x="-12" y="13"/>
                <a:chExt cx="4233" cy="6744"/>
              </a:xfrm>
            </p:grpSpPr>
            <p:sp>
              <p:nvSpPr>
                <p:cNvPr id="44" name="Rectangle 10">
                  <a:extLst>
                    <a:ext uri="{FF2B5EF4-FFF2-40B4-BE49-F238E27FC236}">
                      <a16:creationId xmlns:a16="http://schemas.microsoft.com/office/drawing/2014/main" id="{537F8B78-62C4-C02B-39E8-7C115ED76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2101" y="5947"/>
                  <a:ext cx="0" cy="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0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" name="Rectangle 11">
                  <a:extLst>
                    <a:ext uri="{FF2B5EF4-FFF2-40B4-BE49-F238E27FC236}">
                      <a16:creationId xmlns:a16="http://schemas.microsoft.com/office/drawing/2014/main" id="{07C717BA-CBDE-2633-0C65-701F3B22E4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337" y="5191"/>
                  <a:ext cx="1521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hu-HU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Előadások/nyilvános rendezvények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Rectangle 12">
                  <a:extLst>
                    <a:ext uri="{FF2B5EF4-FFF2-40B4-BE49-F238E27FC236}">
                      <a16:creationId xmlns:a16="http://schemas.microsoft.com/office/drawing/2014/main" id="{A09A8619-AA5A-F2F2-A245-C30F33FEF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-813" y="1755"/>
                  <a:ext cx="1726" cy="124"/>
                </a:xfrm>
                <a:prstGeom prst="rect">
                  <a:avLst/>
                </a:prstGeom>
                <a:solidFill>
                  <a:srgbClr val="C0C0C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5000"/>
                    </a:lnSpc>
                    <a:spcBef>
                      <a:spcPct val="0"/>
                    </a:spcBef>
                    <a:spcAft>
                      <a:spcPts val="600"/>
                    </a:spcAft>
                    <a:buFontTx/>
                    <a:buNone/>
                  </a:pPr>
                  <a:r>
                    <a:rPr lang="de-DE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3</a:t>
                  </a:r>
                  <a:r>
                    <a:rPr lang="hu-HU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. lépés</a:t>
                  </a:r>
                  <a:r>
                    <a:rPr lang="de-DE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: </a:t>
                  </a:r>
                  <a:r>
                    <a:rPr lang="hu-HU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Végrehajtás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" name="Rectangle 13">
                  <a:extLst>
                    <a:ext uri="{FF2B5EF4-FFF2-40B4-BE49-F238E27FC236}">
                      <a16:creationId xmlns:a16="http://schemas.microsoft.com/office/drawing/2014/main" id="{FC6D598F-8A8C-D8D5-93FB-BD1B42DF19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-244" y="4244"/>
                  <a:ext cx="1310" cy="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Továbbképzés háziorvosoknak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" name="Rectangle 14">
                  <a:extLst>
                    <a:ext uri="{FF2B5EF4-FFF2-40B4-BE49-F238E27FC236}">
                      <a16:creationId xmlns:a16="http://schemas.microsoft.com/office/drawing/2014/main" id="{F9A34A1D-D7D0-5965-A298-A85CDDD255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-584" y="4739"/>
                  <a:ext cx="2617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Workshop</a:t>
                  </a:r>
                  <a:r>
                    <a:rPr lang="hu-HU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ok kapuőröknek/közösségi segítőknek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" name="Rectangle 15">
                  <a:extLst>
                    <a:ext uri="{FF2B5EF4-FFF2-40B4-BE49-F238E27FC236}">
                      <a16:creationId xmlns:a16="http://schemas.microsoft.com/office/drawing/2014/main" id="{A94C96BB-0466-CE7C-BB9D-746488D16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861" y="5002"/>
                  <a:ext cx="0" cy="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0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Rectangle 16">
                  <a:extLst>
                    <a:ext uri="{FF2B5EF4-FFF2-40B4-BE49-F238E27FC236}">
                      <a16:creationId xmlns:a16="http://schemas.microsoft.com/office/drawing/2014/main" id="{ED37EE55-484D-8237-3085-B3B1255F43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753" y="5348"/>
                  <a:ext cx="1361" cy="1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hu-HU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Tájékoztató anyagok terjesztése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" name="Rectangle 17">
                  <a:extLst>
                    <a:ext uri="{FF2B5EF4-FFF2-40B4-BE49-F238E27FC236}">
                      <a16:creationId xmlns:a16="http://schemas.microsoft.com/office/drawing/2014/main" id="{E472213F-08BB-31BD-9A82-1C626D9E4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479" y="5440"/>
                  <a:ext cx="1026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hu-HU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Önsegítő tevékenységek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Rectangle 18">
                  <a:extLst>
                    <a:ext uri="{FF2B5EF4-FFF2-40B4-BE49-F238E27FC236}">
                      <a16:creationId xmlns:a16="http://schemas.microsoft.com/office/drawing/2014/main" id="{2C81A10B-F38A-6E55-899B-9730F485A6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845" y="5246"/>
                  <a:ext cx="1087" cy="2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hu-HU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Média- irányelv bevezetése 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Rectangle 19">
                  <a:extLst>
                    <a:ext uri="{FF2B5EF4-FFF2-40B4-BE49-F238E27FC236}">
                      <a16:creationId xmlns:a16="http://schemas.microsoft.com/office/drawing/2014/main" id="{0C4DE3A3-8573-03EA-1DCF-09B88EC08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3722" y="4615"/>
                  <a:ext cx="898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hu-HU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Folyamatos értékelés</a:t>
                  </a:r>
                  <a:endParaRPr lang="en-GB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tangle 20">
                  <a:extLst>
                    <a:ext uri="{FF2B5EF4-FFF2-40B4-BE49-F238E27FC236}">
                      <a16:creationId xmlns:a16="http://schemas.microsoft.com/office/drawing/2014/main" id="{6A1C2756-3AC8-031E-279E-8890FB1138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2309" y="5573"/>
                  <a:ext cx="2267" cy="1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hu-HU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Intenzív információcsere a helyi érdekelt felek között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tangle 21">
                  <a:extLst>
                    <a:ext uri="{FF2B5EF4-FFF2-40B4-BE49-F238E27FC236}">
                      <a16:creationId xmlns:a16="http://schemas.microsoft.com/office/drawing/2014/main" id="{57C52697-F27D-1EEF-AF18-C7FECEB196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2579" y="5417"/>
                  <a:ext cx="2478" cy="1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 dirty="0" err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Segélyvonal</a:t>
                  </a:r>
                  <a:r>
                    <a:rPr lang="de-DE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 </a:t>
                  </a:r>
                  <a:r>
                    <a:rPr lang="de-DE" altLang="de-DE" sz="2000" b="1" dirty="0" err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az</a:t>
                  </a:r>
                  <a:r>
                    <a:rPr lang="de-DE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 </a:t>
                  </a:r>
                  <a:r>
                    <a:rPr lang="de-DE" altLang="de-DE" sz="2000" b="1" dirty="0" err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öngyilkossági</a:t>
                  </a:r>
                  <a:r>
                    <a:rPr lang="de-DE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 </a:t>
                  </a:r>
                  <a:r>
                    <a:rPr lang="de-DE" altLang="de-DE" sz="2000" b="1" dirty="0" err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kísérletet</a:t>
                  </a:r>
                  <a:r>
                    <a:rPr lang="de-DE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 </a:t>
                  </a:r>
                  <a:r>
                    <a:rPr lang="de-DE" altLang="de-DE" sz="2000" b="1" dirty="0" err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elkövetők</a:t>
                  </a:r>
                  <a:r>
                    <a:rPr lang="de-DE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 </a:t>
                  </a:r>
                  <a:r>
                    <a:rPr lang="de-DE" altLang="de-DE" sz="2000" b="1" dirty="0" err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számára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tangle 22">
                  <a:extLst>
                    <a:ext uri="{FF2B5EF4-FFF2-40B4-BE49-F238E27FC236}">
                      <a16:creationId xmlns:a16="http://schemas.microsoft.com/office/drawing/2014/main" id="{BAD3E06E-77CC-7689-2DEA-EE8E94B20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2171" y="5462"/>
                  <a:ext cx="1544" cy="2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hu-HU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Együttműködés a sajtóval/médiával</a:t>
                  </a:r>
                  <a:br>
                    <a:rPr lang="de-DE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</a:b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tangle 24">
                  <a:extLst>
                    <a:ext uri="{FF2B5EF4-FFF2-40B4-BE49-F238E27FC236}">
                      <a16:creationId xmlns:a16="http://schemas.microsoft.com/office/drawing/2014/main" id="{1784EA66-30E7-17F4-4698-A093248AEA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-312" y="3146"/>
                  <a:ext cx="1054" cy="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de-DE" sz="2800" b="1" u="sng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Nyitó rendezvény</a:t>
                  </a:r>
                  <a:endParaRPr lang="de-DE" altLang="de-DE" sz="2800" u="sng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tangle 25">
                  <a:extLst>
                    <a:ext uri="{FF2B5EF4-FFF2-40B4-BE49-F238E27FC236}">
                      <a16:creationId xmlns:a16="http://schemas.microsoft.com/office/drawing/2014/main" id="{FDB95007-B407-4C72-37BC-A4EF93BB41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756" y="3586"/>
                  <a:ext cx="1871" cy="2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hu-HU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Első nyilvános események megtervezése és helyszínének meghatározása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Rectangle 26">
                  <a:extLst>
                    <a:ext uri="{FF2B5EF4-FFF2-40B4-BE49-F238E27FC236}">
                      <a16:creationId xmlns:a16="http://schemas.microsoft.com/office/drawing/2014/main" id="{B0C61533-6CBF-0291-C353-6B23BDC1EA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348" y="3602"/>
                  <a:ext cx="1331" cy="1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hu-HU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Oktatók (trénerek) toborzása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Oval 27">
                  <a:extLst>
                    <a:ext uri="{FF2B5EF4-FFF2-40B4-BE49-F238E27FC236}">
                      <a16:creationId xmlns:a16="http://schemas.microsoft.com/office/drawing/2014/main" id="{C22CDEA5-0AAF-C02E-AC7F-913F509B9E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412" y="464"/>
                  <a:ext cx="2765" cy="2703"/>
                </a:xfrm>
                <a:prstGeom prst="ellipse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3175">
                  <a:noFill/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0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" name="Rectangle 28">
                  <a:extLst>
                    <a:ext uri="{FF2B5EF4-FFF2-40B4-BE49-F238E27FC236}">
                      <a16:creationId xmlns:a16="http://schemas.microsoft.com/office/drawing/2014/main" id="{46BDAA43-6D2D-5F1B-8D07-04FC4EED82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482" y="2257"/>
                  <a:ext cx="842" cy="2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0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" name="Rectangle 29">
                  <a:extLst>
                    <a:ext uri="{FF2B5EF4-FFF2-40B4-BE49-F238E27FC236}">
                      <a16:creationId xmlns:a16="http://schemas.microsoft.com/office/drawing/2014/main" id="{363B3322-655E-FF0D-ED54-D63ECE4645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2694" y="3538"/>
                  <a:ext cx="1519" cy="1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hu-HU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Kapcsolatfelvétel a médiával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" name="Rectangle 30">
                  <a:extLst>
                    <a:ext uri="{FF2B5EF4-FFF2-40B4-BE49-F238E27FC236}">
                      <a16:creationId xmlns:a16="http://schemas.microsoft.com/office/drawing/2014/main" id="{618F9564-5A2F-37B1-DA18-0387A978A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2468" y="3768"/>
                  <a:ext cx="1282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hu-HU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Első workshopok ütemezése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" name="Rectangle 31">
                  <a:extLst>
                    <a:ext uri="{FF2B5EF4-FFF2-40B4-BE49-F238E27FC236}">
                      <a16:creationId xmlns:a16="http://schemas.microsoft.com/office/drawing/2014/main" id="{5CF9681D-15D5-6434-1118-C60245F25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696" y="3741"/>
                  <a:ext cx="1168" cy="1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hu-HU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Oktatók (trénerek) képzése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" name="Rectangle 32">
                  <a:extLst>
                    <a:ext uri="{FF2B5EF4-FFF2-40B4-BE49-F238E27FC236}">
                      <a16:creationId xmlns:a16="http://schemas.microsoft.com/office/drawing/2014/main" id="{FB47F690-2DA9-34D3-3F10-6ADDA80A1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756" y="2757"/>
                  <a:ext cx="1334" cy="2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0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6" name="Rectangle 33">
                  <a:extLst>
                    <a:ext uri="{FF2B5EF4-FFF2-40B4-BE49-F238E27FC236}">
                      <a16:creationId xmlns:a16="http://schemas.microsoft.com/office/drawing/2014/main" id="{B4AF7DEF-AFF0-4016-33AD-D1C857ECA2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761" y="737"/>
                  <a:ext cx="931" cy="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★</a:t>
                  </a:r>
                  <a:r>
                    <a:rPr lang="hu-HU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Védnökök megtalálása és bevonása</a:t>
                  </a:r>
                  <a:r>
                    <a:rPr lang="de-DE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cs typeface="Calibri" panose="020F0502020204030204" pitchFamily="34" charset="0"/>
                    </a:rPr>
                    <a:t>★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" name="Rectangle 34">
                  <a:extLst>
                    <a:ext uri="{FF2B5EF4-FFF2-40B4-BE49-F238E27FC236}">
                      <a16:creationId xmlns:a16="http://schemas.microsoft.com/office/drawing/2014/main" id="{40AF99EE-D7B2-3D3A-AB3B-99ED78A8B5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311" y="1930"/>
                  <a:ext cx="1706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hu-HU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Értékelés, alapszintű mérés előkészítése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" name="Rectangle 35">
                  <a:extLst>
                    <a:ext uri="{FF2B5EF4-FFF2-40B4-BE49-F238E27FC236}">
                      <a16:creationId xmlns:a16="http://schemas.microsoft.com/office/drawing/2014/main" id="{05828F11-D4C1-CA96-0FA0-3DA9352FF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069" y="3188"/>
                  <a:ext cx="1187" cy="2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0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" name="Rectangle 36">
                  <a:extLst>
                    <a:ext uri="{FF2B5EF4-FFF2-40B4-BE49-F238E27FC236}">
                      <a16:creationId xmlns:a16="http://schemas.microsoft.com/office/drawing/2014/main" id="{E7C58249-3F8A-9597-D453-A0CD27D432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696" y="3249"/>
                  <a:ext cx="1515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hu-HU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Összes érintett intézmény bevonása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" name="Rectangle 39">
                  <a:extLst>
                    <a:ext uri="{FF2B5EF4-FFF2-40B4-BE49-F238E27FC236}">
                      <a16:creationId xmlns:a16="http://schemas.microsoft.com/office/drawing/2014/main" id="{7B1B0EAE-9BE4-A668-235D-24E21E790A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606" y="3696"/>
                  <a:ext cx="2295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	</a:t>
                  </a:r>
                  <a:r>
                    <a:rPr lang="de-DE" altLang="de-DE" sz="2000" b="1" dirty="0" err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Tájékoztató</a:t>
                  </a:r>
                  <a:r>
                    <a:rPr lang="de-DE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 </a:t>
                  </a:r>
                  <a:r>
                    <a:rPr lang="de-DE" altLang="de-DE" sz="2000" b="1" dirty="0" err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anyagok</a:t>
                  </a:r>
                  <a:r>
                    <a:rPr lang="de-DE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 </a:t>
                  </a:r>
                  <a:r>
                    <a:rPr lang="de-DE" altLang="de-DE" sz="2000" b="1" dirty="0" err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adaptálása</a:t>
                  </a:r>
                  <a:r>
                    <a:rPr lang="de-DE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 és </a:t>
                  </a:r>
                  <a:r>
                    <a:rPr lang="de-DE" altLang="de-DE" sz="2000" b="1" dirty="0" err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előállítása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tangle 40">
                  <a:extLst>
                    <a:ext uri="{FF2B5EF4-FFF2-40B4-BE49-F238E27FC236}">
                      <a16:creationId xmlns:a16="http://schemas.microsoft.com/office/drawing/2014/main" id="{D01AF370-8DA2-EAFD-B33B-507C1B770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-184" y="4168"/>
                  <a:ext cx="1335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0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ectangle 41">
                  <a:extLst>
                    <a:ext uri="{FF2B5EF4-FFF2-40B4-BE49-F238E27FC236}">
                      <a16:creationId xmlns:a16="http://schemas.microsoft.com/office/drawing/2014/main" id="{60EF68E3-1498-5369-2A3D-34DAD74D6A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3034" y="2084"/>
                  <a:ext cx="958" cy="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Koordinátor kijelölése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" name="Oval 42">
                  <a:extLst>
                    <a:ext uri="{FF2B5EF4-FFF2-40B4-BE49-F238E27FC236}">
                      <a16:creationId xmlns:a16="http://schemas.microsoft.com/office/drawing/2014/main" id="{340AEE40-5C43-0FC2-0ABE-CC72B2FBC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2438" y="450"/>
                  <a:ext cx="1202" cy="1184"/>
                </a:xfrm>
                <a:prstGeom prst="ellipse">
                  <a:avLst/>
                </a:prstGeom>
                <a:solidFill>
                  <a:srgbClr val="78ABCA"/>
                </a:solidFill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0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" name="Rectangle 44">
                  <a:extLst>
                    <a:ext uri="{FF2B5EF4-FFF2-40B4-BE49-F238E27FC236}">
                      <a16:creationId xmlns:a16="http://schemas.microsoft.com/office/drawing/2014/main" id="{AA1E5CC1-F413-DC82-E087-A52E1575E3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480" y="634"/>
                  <a:ext cx="1138" cy="6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0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Rectangle 45">
                  <a:extLst>
                    <a:ext uri="{FF2B5EF4-FFF2-40B4-BE49-F238E27FC236}">
                      <a16:creationId xmlns:a16="http://schemas.microsoft.com/office/drawing/2014/main" id="{A1E1B2DF-7DEC-239F-838C-1545B49588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2287" y="2289"/>
                  <a:ext cx="1231" cy="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Erőforrások elemzése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tangle 46">
                  <a:extLst>
                    <a:ext uri="{FF2B5EF4-FFF2-40B4-BE49-F238E27FC236}">
                      <a16:creationId xmlns:a16="http://schemas.microsoft.com/office/drawing/2014/main" id="{4435A886-24C6-F515-BB4F-AA3A245E82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921" y="1936"/>
                  <a:ext cx="1455" cy="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Szövetségesek toborzása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tangle 47">
                  <a:extLst>
                    <a:ext uri="{FF2B5EF4-FFF2-40B4-BE49-F238E27FC236}">
                      <a16:creationId xmlns:a16="http://schemas.microsoft.com/office/drawing/2014/main" id="{91E18B4A-9FF3-55E3-454C-3B69DB278C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459" y="1479"/>
                  <a:ext cx="1483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0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tangle 48">
                  <a:extLst>
                    <a:ext uri="{FF2B5EF4-FFF2-40B4-BE49-F238E27FC236}">
                      <a16:creationId xmlns:a16="http://schemas.microsoft.com/office/drawing/2014/main" id="{005D5FF8-6992-915F-60DA-C49938CF84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835" y="1949"/>
                  <a:ext cx="1144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 dirty="0" err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Jelenlegi</a:t>
                  </a:r>
                  <a:r>
                    <a:rPr lang="de-DE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 </a:t>
                  </a:r>
                  <a:r>
                    <a:rPr lang="de-DE" altLang="de-DE" sz="2000" b="1" dirty="0" err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helyzet</a:t>
                  </a:r>
                  <a:r>
                    <a:rPr lang="de-DE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 </a:t>
                  </a:r>
                  <a:r>
                    <a:rPr lang="de-DE" altLang="de-DE" sz="2000" b="1" dirty="0" err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elemzése</a:t>
                  </a:r>
                  <a:r>
                    <a:rPr lang="de-DE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, 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a </a:t>
                  </a:r>
                  <a:r>
                    <a:rPr lang="de-DE" altLang="de-DE" sz="2000" b="1" dirty="0" err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cél</a:t>
                  </a:r>
                  <a:r>
                    <a:rPr lang="de-DE" altLang="de-DE" sz="20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 </a:t>
                  </a:r>
                  <a:r>
                    <a:rPr lang="de-DE" altLang="de-DE" sz="2000" b="1" dirty="0" err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meghatározása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tangle 49">
                  <a:extLst>
                    <a:ext uri="{FF2B5EF4-FFF2-40B4-BE49-F238E27FC236}">
                      <a16:creationId xmlns:a16="http://schemas.microsoft.com/office/drawing/2014/main" id="{3B28019E-FE07-B31A-F179-22ACB5499C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121" y="1690"/>
                  <a:ext cx="1434" cy="256"/>
                </a:xfrm>
                <a:prstGeom prst="rect">
                  <a:avLst/>
                </a:prstGeom>
                <a:solidFill>
                  <a:srgbClr val="C0C0C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5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1</a:t>
                  </a:r>
                  <a:r>
                    <a:rPr lang="hu-HU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. lépés</a:t>
                  </a:r>
                  <a:r>
                    <a:rPr lang="de-DE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: </a:t>
                  </a:r>
                  <a:r>
                    <a:rPr lang="hu-HU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Tervezés, koncepció, stratégia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Text Box 50">
                  <a:extLst>
                    <a:ext uri="{FF2B5EF4-FFF2-40B4-BE49-F238E27FC236}">
                      <a16:creationId xmlns:a16="http://schemas.microsoft.com/office/drawing/2014/main" id="{AA5AC5C9-5FAD-8CEB-DB21-5728F5EE8E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579" y="760"/>
                  <a:ext cx="1043" cy="5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DE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Kezdeményezők egy pontosan meghatározott régióban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Text Box 51">
                  <a:extLst>
                    <a:ext uri="{FF2B5EF4-FFF2-40B4-BE49-F238E27FC236}">
                      <a16:creationId xmlns:a16="http://schemas.microsoft.com/office/drawing/2014/main" id="{D0446546-CBE9-2CE9-1638-EAB8F96013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3112" y="3069"/>
                  <a:ext cx="1519" cy="1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Frutiger LT 45 Light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chemeClr val="tx1"/>
                      </a:solidFill>
                      <a:latin typeface="Frutiger LT 45 Light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Frutiger LT 45 Light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hu-HU" altLang="de-DE" sz="2000" b="1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cs typeface="Calibri" panose="020F0502020204030204" pitchFamily="34" charset="0"/>
                    </a:rPr>
                    <a:t>Nyitó ünnepség előkészítése</a:t>
                  </a:r>
                  <a:endParaRPr lang="de-DE" altLang="de-DE" sz="2000" b="1" dirty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Line 53">
                  <a:extLst>
                    <a:ext uri="{FF2B5EF4-FFF2-40B4-BE49-F238E27FC236}">
                      <a16:creationId xmlns:a16="http://schemas.microsoft.com/office/drawing/2014/main" id="{BE01AFF1-859F-A1D5-83AF-97BD663FA7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561840">
                  <a:off x="3586" y="1706"/>
                  <a:ext cx="4" cy="2"/>
                </a:xfrm>
                <a:prstGeom prst="line">
                  <a:avLst/>
                </a:prstGeom>
                <a:noFill/>
                <a:ln w="1588">
                  <a:solidFill>
                    <a:srgbClr val="00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 sz="2000" dirty="0">
                    <a:solidFill>
                      <a:schemeClr val="bg2">
                        <a:lumMod val="10000"/>
                      </a:scheme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Line 57">
                  <a:extLst>
                    <a:ext uri="{FF2B5EF4-FFF2-40B4-BE49-F238E27FC236}">
                      <a16:creationId xmlns:a16="http://schemas.microsoft.com/office/drawing/2014/main" id="{A05A76F5-752C-CBC7-6E48-AD2059C36C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7772245">
                  <a:off x="3008" y="14"/>
                  <a:ext cx="4" cy="2"/>
                </a:xfrm>
                <a:prstGeom prst="line">
                  <a:avLst/>
                </a:prstGeom>
                <a:noFill/>
                <a:ln w="1588">
                  <a:solidFill>
                    <a:srgbClr val="00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 sz="2000" dirty="0">
                    <a:solidFill>
                      <a:schemeClr val="bg2">
                        <a:lumMod val="10000"/>
                      </a:scheme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7" name="Line 64">
                  <a:extLst>
                    <a:ext uri="{FF2B5EF4-FFF2-40B4-BE49-F238E27FC236}">
                      <a16:creationId xmlns:a16="http://schemas.microsoft.com/office/drawing/2014/main" id="{6F4EA7E2-76DA-651E-09F1-8E395CB2C1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7772245">
                  <a:off x="1817" y="751"/>
                  <a:ext cx="4" cy="2"/>
                </a:xfrm>
                <a:prstGeom prst="line">
                  <a:avLst/>
                </a:prstGeom>
                <a:noFill/>
                <a:ln w="1588">
                  <a:solidFill>
                    <a:srgbClr val="00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 sz="2000" dirty="0">
                    <a:solidFill>
                      <a:schemeClr val="bg2">
                        <a:lumMod val="10000"/>
                      </a:scheme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" name="Line 69">
                  <a:extLst>
                    <a:ext uri="{FF2B5EF4-FFF2-40B4-BE49-F238E27FC236}">
                      <a16:creationId xmlns:a16="http://schemas.microsoft.com/office/drawing/2014/main" id="{7CE3E103-7D13-4F75-4970-E4BC929315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679562">
                  <a:off x="1747" y="2488"/>
                  <a:ext cx="4" cy="2"/>
                </a:xfrm>
                <a:prstGeom prst="line">
                  <a:avLst/>
                </a:prstGeom>
                <a:noFill/>
                <a:ln w="1588">
                  <a:solidFill>
                    <a:srgbClr val="00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 sz="2000" dirty="0">
                    <a:solidFill>
                      <a:schemeClr val="bg2">
                        <a:lumMod val="10000"/>
                      </a:scheme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Line 72">
                  <a:extLst>
                    <a:ext uri="{FF2B5EF4-FFF2-40B4-BE49-F238E27FC236}">
                      <a16:creationId xmlns:a16="http://schemas.microsoft.com/office/drawing/2014/main" id="{DE267AC6-0D7E-AB55-C017-25089101BF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7190952">
                  <a:off x="3942" y="2101"/>
                  <a:ext cx="4" cy="2"/>
                </a:xfrm>
                <a:prstGeom prst="line">
                  <a:avLst/>
                </a:prstGeom>
                <a:noFill/>
                <a:ln w="1588">
                  <a:solidFill>
                    <a:srgbClr val="00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 sz="2000" dirty="0">
                    <a:solidFill>
                      <a:schemeClr val="bg2">
                        <a:lumMod val="10000"/>
                      </a:schemeClr>
                    </a:solidFill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2" name="Oval 55">
              <a:extLst>
                <a:ext uri="{FF2B5EF4-FFF2-40B4-BE49-F238E27FC236}">
                  <a16:creationId xmlns:a16="http://schemas.microsoft.com/office/drawing/2014/main" id="{D980BCEE-9BAA-F95B-A961-0B068759A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2059" y="952123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" name="Rectangle 41">
              <a:extLst>
                <a:ext uri="{FF2B5EF4-FFF2-40B4-BE49-F238E27FC236}">
                  <a16:creationId xmlns:a16="http://schemas.microsoft.com/office/drawing/2014/main" id="{4E878ACC-EC5E-468A-CA38-DABA49ED5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2031" y="4896468"/>
              <a:ext cx="2281762" cy="178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de-DE" sz="2000" b="1">
                  <a:solidFill>
                    <a:schemeClr val="bg2">
                      <a:lumMod val="10000"/>
                    </a:schemeClr>
                  </a:solidFill>
                  <a:latin typeface="+mn-lt"/>
                  <a:cs typeface="Calibri" panose="020F0502020204030204" pitchFamily="34" charset="0"/>
                </a:rPr>
                <a:t>Alapstruktura meghatározása</a:t>
              </a:r>
              <a:endParaRPr lang="de-DE" altLang="de-DE" sz="2000" b="1" dirty="0">
                <a:solidFill>
                  <a:schemeClr val="bg2">
                    <a:lumMod val="10000"/>
                  </a:schemeClr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4" name="Rectangle 41">
              <a:extLst>
                <a:ext uri="{FF2B5EF4-FFF2-40B4-BE49-F238E27FC236}">
                  <a16:creationId xmlns:a16="http://schemas.microsoft.com/office/drawing/2014/main" id="{F4F0BF7A-754E-B049-B101-D0C70BF9C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0295" y="5769010"/>
              <a:ext cx="1804784" cy="178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de-DE" sz="2000" b="1">
                  <a:solidFill>
                    <a:schemeClr val="bg2">
                      <a:lumMod val="10000"/>
                    </a:schemeClr>
                  </a:solidFill>
                  <a:latin typeface="+mn-lt"/>
                  <a:cs typeface="Calibri" panose="020F0502020204030204" pitchFamily="34" charset="0"/>
                </a:rPr>
                <a:t>Kezdő megbeszélés szervezése</a:t>
              </a:r>
              <a:endParaRPr lang="de-DE" altLang="de-DE" sz="2000" b="1" dirty="0">
                <a:solidFill>
                  <a:schemeClr val="bg2">
                    <a:lumMod val="10000"/>
                  </a:schemeClr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Rectangle 38">
              <a:extLst>
                <a:ext uri="{FF2B5EF4-FFF2-40B4-BE49-F238E27FC236}">
                  <a16:creationId xmlns:a16="http://schemas.microsoft.com/office/drawing/2014/main" id="{53952850-60D4-3DFC-0774-63370BA9A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050" y="1409392"/>
              <a:ext cx="2555786" cy="17520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FontTx/>
                <a:buNone/>
              </a:pPr>
              <a:r>
                <a:rPr lang="de-DE" altLang="de-DE" sz="2000" b="1">
                  <a:solidFill>
                    <a:schemeClr val="bg2">
                      <a:lumMod val="10000"/>
                    </a:schemeClr>
                  </a:solidFill>
                  <a:latin typeface="+mn-lt"/>
                  <a:cs typeface="Calibri" panose="020F0502020204030204" pitchFamily="34" charset="0"/>
                </a:rPr>
                <a:t>2</a:t>
              </a:r>
              <a:r>
                <a:rPr lang="hu-HU" altLang="de-DE" sz="2000" b="1">
                  <a:solidFill>
                    <a:schemeClr val="bg2">
                      <a:lumMod val="10000"/>
                    </a:schemeClr>
                  </a:solidFill>
                  <a:latin typeface="+mn-lt"/>
                  <a:cs typeface="Calibri" panose="020F0502020204030204" pitchFamily="34" charset="0"/>
                </a:rPr>
                <a:t>. lépés</a:t>
              </a:r>
              <a:r>
                <a:rPr lang="de-DE" altLang="de-DE" sz="2000" b="1">
                  <a:solidFill>
                    <a:schemeClr val="bg2">
                      <a:lumMod val="10000"/>
                    </a:schemeClr>
                  </a:solidFill>
                  <a:latin typeface="+mn-lt"/>
                  <a:cs typeface="Calibri" panose="020F0502020204030204" pitchFamily="34" charset="0"/>
                </a:rPr>
                <a:t>: </a:t>
              </a:r>
              <a:r>
                <a:rPr lang="hu-HU" altLang="de-DE" sz="2000" b="1">
                  <a:solidFill>
                    <a:schemeClr val="bg2">
                      <a:lumMod val="10000"/>
                    </a:schemeClr>
                  </a:solidFill>
                  <a:latin typeface="+mn-lt"/>
                  <a:cs typeface="Calibri" panose="020F0502020204030204" pitchFamily="34" charset="0"/>
                </a:rPr>
                <a:t>Előkészítés</a:t>
              </a:r>
              <a:endParaRPr lang="de-DE" altLang="de-DE" sz="2000" b="1" dirty="0">
                <a:solidFill>
                  <a:schemeClr val="bg2">
                    <a:lumMod val="10000"/>
                  </a:schemeClr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6" name="Oval 55">
              <a:extLst>
                <a:ext uri="{FF2B5EF4-FFF2-40B4-BE49-F238E27FC236}">
                  <a16:creationId xmlns:a16="http://schemas.microsoft.com/office/drawing/2014/main" id="{B9C85AB4-9F01-ED36-90FD-7354BFD44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744" y="1203905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" name="Oval 55">
              <a:extLst>
                <a:ext uri="{FF2B5EF4-FFF2-40B4-BE49-F238E27FC236}">
                  <a16:creationId xmlns:a16="http://schemas.microsoft.com/office/drawing/2014/main" id="{081505B2-9C52-44DE-9D0E-55D6F7BF5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870" y="1502034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" name="Oval 55">
              <a:extLst>
                <a:ext uri="{FF2B5EF4-FFF2-40B4-BE49-F238E27FC236}">
                  <a16:creationId xmlns:a16="http://schemas.microsoft.com/office/drawing/2014/main" id="{CB618488-9DBB-8199-DEA3-62A4246F6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3662" y="2000810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" name="Oval 55">
              <a:extLst>
                <a:ext uri="{FF2B5EF4-FFF2-40B4-BE49-F238E27FC236}">
                  <a16:creationId xmlns:a16="http://schemas.microsoft.com/office/drawing/2014/main" id="{E11A06D1-159D-7E64-36A9-812AFD3D3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081" y="2533039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" name="Oval 55">
              <a:extLst>
                <a:ext uri="{FF2B5EF4-FFF2-40B4-BE49-F238E27FC236}">
                  <a16:creationId xmlns:a16="http://schemas.microsoft.com/office/drawing/2014/main" id="{978A00B6-C48E-ED4A-FD9C-C287A0B4E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965" y="3206269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1" name="Oval 55">
              <a:extLst>
                <a:ext uri="{FF2B5EF4-FFF2-40B4-BE49-F238E27FC236}">
                  <a16:creationId xmlns:a16="http://schemas.microsoft.com/office/drawing/2014/main" id="{C23674DD-9AEF-4386-E39A-8A9F083C0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351" y="3748130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" name="Oval 55">
              <a:extLst>
                <a:ext uri="{FF2B5EF4-FFF2-40B4-BE49-F238E27FC236}">
                  <a16:creationId xmlns:a16="http://schemas.microsoft.com/office/drawing/2014/main" id="{3B9FC23C-7E90-60DB-EB9E-36F4076B7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557" y="4389616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" name="Oval 55">
              <a:extLst>
                <a:ext uri="{FF2B5EF4-FFF2-40B4-BE49-F238E27FC236}">
                  <a16:creationId xmlns:a16="http://schemas.microsoft.com/office/drawing/2014/main" id="{BA770AC8-3F89-4E1C-50AC-AE7603FF0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978" y="5061535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" name="Oval 55">
              <a:extLst>
                <a:ext uri="{FF2B5EF4-FFF2-40B4-BE49-F238E27FC236}">
                  <a16:creationId xmlns:a16="http://schemas.microsoft.com/office/drawing/2014/main" id="{BD840764-7271-E887-C975-EA7A91922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165" y="5646958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5" name="Oval 55">
              <a:extLst>
                <a:ext uri="{FF2B5EF4-FFF2-40B4-BE49-F238E27FC236}">
                  <a16:creationId xmlns:a16="http://schemas.microsoft.com/office/drawing/2014/main" id="{269F25C6-0E5B-ACE2-3EB3-6B55B708F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365" y="6162310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6" name="Oval 55">
              <a:extLst>
                <a:ext uri="{FF2B5EF4-FFF2-40B4-BE49-F238E27FC236}">
                  <a16:creationId xmlns:a16="http://schemas.microsoft.com/office/drawing/2014/main" id="{51E46AAF-7A62-4AB0-D82D-5E150DB30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2081" y="2416967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7" name="Oval 55">
              <a:extLst>
                <a:ext uri="{FF2B5EF4-FFF2-40B4-BE49-F238E27FC236}">
                  <a16:creationId xmlns:a16="http://schemas.microsoft.com/office/drawing/2014/main" id="{A95612EC-A15A-5CAC-4DF5-323830B43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437" y="2603649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8" name="Oval 55">
              <a:extLst>
                <a:ext uri="{FF2B5EF4-FFF2-40B4-BE49-F238E27FC236}">
                  <a16:creationId xmlns:a16="http://schemas.microsoft.com/office/drawing/2014/main" id="{E34A9511-3117-8FA0-B553-811B539E8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9755" y="3018526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9" name="Oval 55">
              <a:extLst>
                <a:ext uri="{FF2B5EF4-FFF2-40B4-BE49-F238E27FC236}">
                  <a16:creationId xmlns:a16="http://schemas.microsoft.com/office/drawing/2014/main" id="{1A9F4DB2-9DC0-0A37-938D-50A458E0C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1146" y="3417645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0" name="Oval 55">
              <a:extLst>
                <a:ext uri="{FF2B5EF4-FFF2-40B4-BE49-F238E27FC236}">
                  <a16:creationId xmlns:a16="http://schemas.microsoft.com/office/drawing/2014/main" id="{EF014653-D21C-30BB-7733-E9E9A59F0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4944" y="3863180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1" name="Oval 55">
              <a:extLst>
                <a:ext uri="{FF2B5EF4-FFF2-40B4-BE49-F238E27FC236}">
                  <a16:creationId xmlns:a16="http://schemas.microsoft.com/office/drawing/2014/main" id="{847F62D9-4645-0565-BA68-DE0EF3757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0807" y="4319763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2" name="Oval 55">
              <a:extLst>
                <a:ext uri="{FF2B5EF4-FFF2-40B4-BE49-F238E27FC236}">
                  <a16:creationId xmlns:a16="http://schemas.microsoft.com/office/drawing/2014/main" id="{A887DC14-C6DC-2489-39BC-3B8F70BE3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4670" y="4892172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" name="Oval 55">
              <a:extLst>
                <a:ext uri="{FF2B5EF4-FFF2-40B4-BE49-F238E27FC236}">
                  <a16:creationId xmlns:a16="http://schemas.microsoft.com/office/drawing/2014/main" id="{01C20F4E-44E6-EB3D-67EC-F36BE7119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2031" y="5427449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4" name="Oval 55">
              <a:extLst>
                <a:ext uri="{FF2B5EF4-FFF2-40B4-BE49-F238E27FC236}">
                  <a16:creationId xmlns:a16="http://schemas.microsoft.com/office/drawing/2014/main" id="{2B59C006-824A-1999-E272-43DC068F1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294" y="5976876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" name="Oval 55">
              <a:extLst>
                <a:ext uri="{FF2B5EF4-FFF2-40B4-BE49-F238E27FC236}">
                  <a16:creationId xmlns:a16="http://schemas.microsoft.com/office/drawing/2014/main" id="{16AE6063-E5EE-11C9-6B29-343F9B4CD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4301" y="3863823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6" name="Oval 55">
              <a:extLst>
                <a:ext uri="{FF2B5EF4-FFF2-40B4-BE49-F238E27FC236}">
                  <a16:creationId xmlns:a16="http://schemas.microsoft.com/office/drawing/2014/main" id="{F3477974-536C-4234-9752-BB319597D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5168" y="3947333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" name="Oval 55">
              <a:extLst>
                <a:ext uri="{FF2B5EF4-FFF2-40B4-BE49-F238E27FC236}">
                  <a16:creationId xmlns:a16="http://schemas.microsoft.com/office/drawing/2014/main" id="{FC34973C-B8A8-3B91-2BA7-820FE17C6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906" y="4163783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8" name="Oval 55">
              <a:extLst>
                <a:ext uri="{FF2B5EF4-FFF2-40B4-BE49-F238E27FC236}">
                  <a16:creationId xmlns:a16="http://schemas.microsoft.com/office/drawing/2014/main" id="{0E4DEFF4-8025-F861-60B7-A2A37748A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0877" y="4477216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9" name="Oval 55">
              <a:extLst>
                <a:ext uri="{FF2B5EF4-FFF2-40B4-BE49-F238E27FC236}">
                  <a16:creationId xmlns:a16="http://schemas.microsoft.com/office/drawing/2014/main" id="{513E7F9E-E18A-3113-D352-1D7A63DB0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8614" y="4892172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0" name="Oval 55">
              <a:extLst>
                <a:ext uri="{FF2B5EF4-FFF2-40B4-BE49-F238E27FC236}">
                  <a16:creationId xmlns:a16="http://schemas.microsoft.com/office/drawing/2014/main" id="{F9148C85-F9F8-A1CA-9D18-4A91CB598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6175" y="5298196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1" name="Oval 55">
              <a:extLst>
                <a:ext uri="{FF2B5EF4-FFF2-40B4-BE49-F238E27FC236}">
                  <a16:creationId xmlns:a16="http://schemas.microsoft.com/office/drawing/2014/main" id="{18B123EF-C9A1-6DDF-FD3E-2BF504173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340" y="5534420"/>
              <a:ext cx="176113" cy="178315"/>
            </a:xfrm>
            <a:prstGeom prst="ellipse">
              <a:avLst/>
            </a:prstGeom>
            <a:solidFill>
              <a:schemeClr val="bg1"/>
            </a:solidFill>
            <a:ln w="8001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utiger LT 45 Light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Frutiger LT 45 Light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Frutiger LT 45 Light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de-DE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138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718C27A0-9727-9FB3-FFFB-F32BF17E4A01}"/>
              </a:ext>
            </a:extLst>
          </p:cNvPr>
          <p:cNvSpPr/>
          <p:nvPr/>
        </p:nvSpPr>
        <p:spPr>
          <a:xfrm>
            <a:off x="0" y="365760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Google Shape;83;p1">
            <a:extLst>
              <a:ext uri="{FF2B5EF4-FFF2-40B4-BE49-F238E27FC236}">
                <a16:creationId xmlns:a16="http://schemas.microsoft.com/office/drawing/2014/main" id="{2E26BA91-AB2B-0B56-53A8-5C5554C1A01E}"/>
              </a:ext>
            </a:extLst>
          </p:cNvPr>
          <p:cNvSpPr txBox="1"/>
          <p:nvPr/>
        </p:nvSpPr>
        <p:spPr>
          <a:xfrm>
            <a:off x="1290104" y="4355113"/>
            <a:ext cx="2180379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88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Eredmények Szolnokon</a:t>
            </a:r>
            <a:endParaRPr lang="de-DE" sz="88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28412"/>
              </p:ext>
            </p:extLst>
          </p:nvPr>
        </p:nvGraphicFramePr>
        <p:xfrm>
          <a:off x="3048000" y="4143356"/>
          <a:ext cx="18288000" cy="828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3984626" y="1098550"/>
            <a:ext cx="1645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5600" b="1" dirty="0"/>
              <a:t>Öngyilkossági arányok Magyarországon és Szolnokon 100.000 főre, 1998 és 2008 közt,</a:t>
            </a:r>
          </a:p>
          <a:p>
            <a:pPr algn="ctr"/>
            <a:r>
              <a:rPr lang="hu-HU" sz="5600" b="1" dirty="0"/>
              <a:t>teljes népesség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AFA14D02-82AC-4F8C-D889-B9F7AB7EA1BE}"/>
              </a:ext>
            </a:extLst>
          </p:cNvPr>
          <p:cNvSpPr/>
          <p:nvPr/>
        </p:nvSpPr>
        <p:spPr>
          <a:xfrm>
            <a:off x="0" y="0"/>
            <a:ext cx="24384000" cy="40050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Google Shape;83;p1">
            <a:extLst>
              <a:ext uri="{FF2B5EF4-FFF2-40B4-BE49-F238E27FC236}">
                <a16:creationId xmlns:a16="http://schemas.microsoft.com/office/drawing/2014/main" id="{AD8E7CD1-DF1C-7500-9E11-A597EA529A5A}"/>
              </a:ext>
            </a:extLst>
          </p:cNvPr>
          <p:cNvSpPr txBox="1"/>
          <p:nvPr/>
        </p:nvSpPr>
        <p:spPr>
          <a:xfrm>
            <a:off x="1290104" y="697513"/>
            <a:ext cx="21803792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Öngyilkossági arányok Magyarországon és Szolnokon 100.000 főre, 1998 és 2008 közt,</a:t>
            </a:r>
          </a:p>
          <a:p>
            <a:pPr algn="ctr"/>
            <a:r>
              <a:rPr 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teljes népesség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endParaRPr lang="de-DE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pic>
        <p:nvPicPr>
          <p:cNvPr id="2" name="Picture 8" descr="Icon&#10;&#10;Description automatically generated">
            <a:extLst>
              <a:ext uri="{FF2B5EF4-FFF2-40B4-BE49-F238E27FC236}">
                <a16:creationId xmlns:a16="http://schemas.microsoft.com/office/drawing/2014/main" id="{834FEFE5-9C06-21AF-73C3-C70278FA4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3545" y="1653310"/>
            <a:ext cx="3315403" cy="180038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C36F94A-5EB6-BD3B-2FF4-9776A9641473}"/>
              </a:ext>
            </a:extLst>
          </p:cNvPr>
          <p:cNvSpPr txBox="1"/>
          <p:nvPr/>
        </p:nvSpPr>
        <p:spPr>
          <a:xfrm>
            <a:off x="652462" y="13018487"/>
            <a:ext cx="22798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 err="1"/>
              <a:t>How</a:t>
            </a:r>
            <a:r>
              <a:rPr lang="hu-HU" sz="1800" dirty="0"/>
              <a:t> </a:t>
            </a:r>
            <a:r>
              <a:rPr lang="hu-HU" sz="1800" dirty="0" err="1"/>
              <a:t>to</a:t>
            </a:r>
            <a:r>
              <a:rPr lang="hu-HU" sz="1800" dirty="0"/>
              <a:t> </a:t>
            </a:r>
            <a:r>
              <a:rPr lang="hu-HU" sz="1800" dirty="0" err="1"/>
              <a:t>Decrease</a:t>
            </a:r>
            <a:r>
              <a:rPr lang="hu-HU" sz="1800" dirty="0"/>
              <a:t> </a:t>
            </a:r>
            <a:r>
              <a:rPr lang="hu-HU" sz="1800" dirty="0" err="1"/>
              <a:t>Suicide</a:t>
            </a:r>
            <a:r>
              <a:rPr lang="hu-HU" sz="1800" dirty="0"/>
              <a:t> </a:t>
            </a:r>
            <a:r>
              <a:rPr lang="hu-HU" sz="1800" dirty="0" err="1"/>
              <a:t>Rates</a:t>
            </a:r>
            <a:r>
              <a:rPr lang="hu-HU" sz="1800" dirty="0"/>
              <a:t> in Both </a:t>
            </a:r>
            <a:r>
              <a:rPr lang="hu-HU" sz="1800" dirty="0" err="1"/>
              <a:t>Genders</a:t>
            </a:r>
            <a:r>
              <a:rPr lang="hu-HU" sz="1800" dirty="0"/>
              <a:t>? An </a:t>
            </a:r>
            <a:r>
              <a:rPr lang="hu-HU" sz="1800" dirty="0" err="1"/>
              <a:t>Effectiveness</a:t>
            </a:r>
            <a:r>
              <a:rPr lang="hu-HU" sz="1800" dirty="0"/>
              <a:t> </a:t>
            </a:r>
            <a:r>
              <a:rPr lang="hu-HU" sz="1800" dirty="0" err="1"/>
              <a:t>Study</a:t>
            </a:r>
            <a:r>
              <a:rPr lang="hu-HU" sz="1800" dirty="0"/>
              <a:t> of a </a:t>
            </a:r>
            <a:r>
              <a:rPr lang="hu-HU" sz="1800" dirty="0" err="1"/>
              <a:t>Community-Based</a:t>
            </a:r>
            <a:r>
              <a:rPr lang="hu-HU" sz="1800" dirty="0"/>
              <a:t> </a:t>
            </a:r>
            <a:r>
              <a:rPr lang="hu-HU" sz="1800" dirty="0" err="1"/>
              <a:t>Intervention</a:t>
            </a:r>
            <a:r>
              <a:rPr lang="hu-HU" sz="1800" dirty="0"/>
              <a:t> (EAAD). András Székely ,Barna </a:t>
            </a:r>
            <a:r>
              <a:rPr lang="hu-HU" sz="1800" dirty="0" err="1"/>
              <a:t>Konkolÿ</a:t>
            </a:r>
            <a:r>
              <a:rPr lang="hu-HU" sz="1800" dirty="0"/>
              <a:t> </a:t>
            </a:r>
            <a:r>
              <a:rPr lang="hu-HU" sz="1800" dirty="0" err="1"/>
              <a:t>Thege</a:t>
            </a:r>
            <a:r>
              <a:rPr lang="hu-HU" sz="1800" dirty="0"/>
              <a:t>, Roland </a:t>
            </a:r>
            <a:r>
              <a:rPr lang="hu-HU" sz="1800" dirty="0" err="1"/>
              <a:t>Mergl</a:t>
            </a:r>
            <a:r>
              <a:rPr lang="hu-HU" sz="1800" dirty="0"/>
              <a:t>, Emma Birkás, Sándor Rózsa, György Purebl, Ulrich Hegerl. </a:t>
            </a:r>
            <a:r>
              <a:rPr lang="hu-HU" sz="1800" dirty="0" err="1"/>
              <a:t>Published</a:t>
            </a:r>
            <a:r>
              <a:rPr lang="hu-HU" sz="1800" dirty="0"/>
              <a:t>: </a:t>
            </a:r>
            <a:r>
              <a:rPr lang="hu-HU" sz="1800" dirty="0" err="1"/>
              <a:t>September</a:t>
            </a:r>
            <a:r>
              <a:rPr lang="hu-HU" sz="1800" dirty="0"/>
              <a:t> 23, 2013 https://doi.org/10.1371/journal.pone.0075081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357461"/>
              </p:ext>
            </p:extLst>
          </p:nvPr>
        </p:nvGraphicFramePr>
        <p:xfrm>
          <a:off x="3048509" y="5416550"/>
          <a:ext cx="16186150" cy="829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191125" imgH="2800350" progId="Excel.Chart.8">
                  <p:embed/>
                </p:oleObj>
              </mc:Choice>
              <mc:Fallback>
                <p:oleObj name="Chart" r:id="rId3" imgW="5191125" imgH="2800350" progId="Excel.Chart.8">
                  <p:embed/>
                  <p:pic>
                    <p:nvPicPr>
                      <p:cNvPr id="51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509" y="5416550"/>
                        <a:ext cx="16186150" cy="829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1">
            <a:extLst>
              <a:ext uri="{FF2B5EF4-FFF2-40B4-BE49-F238E27FC236}">
                <a16:creationId xmlns:a16="http://schemas.microsoft.com/office/drawing/2014/main" id="{932BFCF2-83A0-DC66-DC02-AD680E8CF42B}"/>
              </a:ext>
            </a:extLst>
          </p:cNvPr>
          <p:cNvSpPr/>
          <p:nvPr/>
        </p:nvSpPr>
        <p:spPr>
          <a:xfrm>
            <a:off x="0" y="0"/>
            <a:ext cx="24384000" cy="63297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Google Shape;83;p1">
            <a:extLst>
              <a:ext uri="{FF2B5EF4-FFF2-40B4-BE49-F238E27FC236}">
                <a16:creationId xmlns:a16="http://schemas.microsoft.com/office/drawing/2014/main" id="{42452332-E88A-FB88-4197-BB56F9773D1E}"/>
              </a:ext>
            </a:extLst>
          </p:cNvPr>
          <p:cNvSpPr txBox="1"/>
          <p:nvPr/>
        </p:nvSpPr>
        <p:spPr>
          <a:xfrm>
            <a:off x="1290104" y="697513"/>
            <a:ext cx="21803792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hu-HU" alt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lelki elsősegély telefonszolgálat hívásainak száma a szolnoki kistérségben</a:t>
            </a:r>
            <a:br>
              <a:rPr lang="hu-HU" alt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hu-HU" alt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hu-HU" alt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2003-2007</a:t>
            </a:r>
            <a:br>
              <a:rPr lang="hu-HU" alt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hu-HU" alt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Hívások száma havonta és 6 hónapos átlag</a:t>
            </a:r>
            <a:endParaRPr lang="hu-HU" sz="6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endParaRPr lang="de-DE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pic>
        <p:nvPicPr>
          <p:cNvPr id="2" name="Picture 8" descr="Icon&#10;&#10;Description automatically generated">
            <a:extLst>
              <a:ext uri="{FF2B5EF4-FFF2-40B4-BE49-F238E27FC236}">
                <a16:creationId xmlns:a16="http://schemas.microsoft.com/office/drawing/2014/main" id="{E255CE10-3FC0-B997-9E66-8BE52304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1561" y="2133953"/>
            <a:ext cx="3315403" cy="180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41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665793"/>
              </p:ext>
            </p:extLst>
          </p:nvPr>
        </p:nvGraphicFramePr>
        <p:xfrm>
          <a:off x="2710688" y="5232504"/>
          <a:ext cx="18084800" cy="895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Google Shape;83;p1">
            <a:extLst>
              <a:ext uri="{FF2B5EF4-FFF2-40B4-BE49-F238E27FC236}">
                <a16:creationId xmlns:a16="http://schemas.microsoft.com/office/drawing/2014/main" id="{E3932A10-68E0-FF1F-E446-B95707C740E3}"/>
              </a:ext>
            </a:extLst>
          </p:cNvPr>
          <p:cNvSpPr txBox="1"/>
          <p:nvPr/>
        </p:nvSpPr>
        <p:spPr>
          <a:xfrm>
            <a:off x="1290104" y="697513"/>
            <a:ext cx="218037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Kiemelt kockázatú csoportok</a:t>
            </a:r>
            <a:endParaRPr lang="de-DE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C2CA5891-8C28-D363-E3B6-FF49F4FE41AD}"/>
              </a:ext>
            </a:extLst>
          </p:cNvPr>
          <p:cNvSpPr/>
          <p:nvPr/>
        </p:nvSpPr>
        <p:spPr>
          <a:xfrm>
            <a:off x="0" y="0"/>
            <a:ext cx="24384000" cy="563227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Google Shape;83;p1">
            <a:extLst>
              <a:ext uri="{FF2B5EF4-FFF2-40B4-BE49-F238E27FC236}">
                <a16:creationId xmlns:a16="http://schemas.microsoft.com/office/drawing/2014/main" id="{D3F526D1-8731-C145-AFAD-BCA3A43D4B34}"/>
              </a:ext>
            </a:extLst>
          </p:cNvPr>
          <p:cNvSpPr txBox="1"/>
          <p:nvPr/>
        </p:nvSpPr>
        <p:spPr>
          <a:xfrm>
            <a:off x="1290104" y="697513"/>
            <a:ext cx="21803792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hu-HU" alt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Öngyilkossági problémával kapcsolatos hívások száma a szolnoki kistérségben</a:t>
            </a:r>
            <a:br>
              <a:rPr lang="hu-HU" alt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hu-HU" alt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hu-HU" alt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2003-2007</a:t>
            </a:r>
            <a:br>
              <a:rPr lang="hu-HU" alt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hu-HU" alt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Hívások száma havonta és 6 hónapos átlag</a:t>
            </a:r>
            <a:endParaRPr lang="hu-HU" sz="6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endParaRPr lang="de-DE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pic>
        <p:nvPicPr>
          <p:cNvPr id="2" name="Picture 8" descr="Icon&#10;&#10;Description automatically generated">
            <a:extLst>
              <a:ext uri="{FF2B5EF4-FFF2-40B4-BE49-F238E27FC236}">
                <a16:creationId xmlns:a16="http://schemas.microsoft.com/office/drawing/2014/main" id="{0DF2C67D-04D1-4653-0954-7793603E6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3545" y="1713176"/>
            <a:ext cx="3315403" cy="18003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8"/>
          <p:cNvSpPr txBox="1"/>
          <p:nvPr/>
        </p:nvSpPr>
        <p:spPr>
          <a:xfrm>
            <a:off x="1854740" y="3791895"/>
            <a:ext cx="17227983" cy="918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marR="0" lvl="0" indent="-234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8"/>
          <p:cNvSpPr txBox="1"/>
          <p:nvPr/>
        </p:nvSpPr>
        <p:spPr>
          <a:xfrm>
            <a:off x="812123" y="3094382"/>
            <a:ext cx="6296358" cy="795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de-DE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nagyközönség, </a:t>
            </a:r>
            <a:r>
              <a:rPr lang="de-DE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felnőttek, fiatalok, család és a barátok, a közösségi szakemberek és az egészségügyi szakemberek számára tervezve</a:t>
            </a:r>
            <a:endParaRPr sz="4000" b="0" i="0" u="none" strike="noStrike" cap="none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Arial"/>
              <a:buChar char="•"/>
            </a:pPr>
            <a:r>
              <a:rPr lang="de-DE" sz="4000" b="0" i="0" u="none" strike="noStrike" cap="none" dirty="0" err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Jelenleg</a:t>
            </a:r>
            <a:r>
              <a:rPr lang="de-DE" sz="4000" b="0" i="0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4000" b="1" i="0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r>
              <a:rPr lang="de-DE" sz="4000" b="1" i="0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 nyelven </a:t>
            </a:r>
            <a:r>
              <a:rPr lang="de-DE" sz="4000" b="0" i="0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érhető el</a:t>
            </a:r>
            <a:endParaRPr sz="4000" b="0" i="0" u="none" strike="noStrike" cap="none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Arial"/>
              <a:buChar char="•"/>
            </a:pPr>
            <a:r>
              <a:rPr lang="de-DE" sz="4000" b="1" i="0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Tájékoztatást </a:t>
            </a:r>
            <a:r>
              <a:rPr lang="de-DE" sz="4000" b="0" i="0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nyújt a depresszió okairól, tüneteiről és kezeléséről az érintett emberek és hozzátartozóik számára</a:t>
            </a:r>
            <a:endParaRPr sz="4000" b="0" i="0" u="none" strike="noStrike" cap="none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Arial"/>
              <a:buChar char="•"/>
            </a:pPr>
            <a:r>
              <a:rPr lang="de-DE" sz="4000" b="0" i="0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Számos régióban tartalmaz </a:t>
            </a:r>
            <a:r>
              <a:rPr lang="de-DE" sz="4000" b="1" i="0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segítségnyújtási és támogatási </a:t>
            </a:r>
            <a:r>
              <a:rPr lang="de-DE" sz="4000" b="0" i="0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forrásokat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EC1709-A021-4C4D-A4A7-E319D84410A9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Google Shape;83;p1">
            <a:extLst>
              <a:ext uri="{FF2B5EF4-FFF2-40B4-BE49-F238E27FC236}">
                <a16:creationId xmlns:a16="http://schemas.microsoft.com/office/drawing/2014/main" id="{B3E3A42D-89E0-4245-9331-69D2456D5050}"/>
              </a:ext>
            </a:extLst>
          </p:cNvPr>
          <p:cNvSpPr txBox="1"/>
          <p:nvPr/>
        </p:nvSpPr>
        <p:spPr>
          <a:xfrm>
            <a:off x="1290104" y="697513"/>
            <a:ext cx="2180379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en-US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iFightDepression</a:t>
            </a:r>
            <a:r>
              <a:rPr lang="en-US" sz="6000" b="1" i="0" u="none" strike="noStrike" cap="none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®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weboldala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(https://ifightdepression.com/hu/)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endParaRPr lang="fr-FR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44D0BC6-EE0D-4544-BD2F-6764E2136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3545" y="305153"/>
            <a:ext cx="3315403" cy="180038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A95275C4-CC04-36E3-44D9-7AE4B6E9C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502" y="3546059"/>
            <a:ext cx="16487142" cy="98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17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9" y="3330611"/>
            <a:ext cx="2329938" cy="2329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9072" y="2681536"/>
            <a:ext cx="158939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600" dirty="0"/>
          </a:p>
          <a:p>
            <a:pPr marL="914400" indent="-9144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5000" i="1" dirty="0"/>
              <a:t>N</a:t>
            </a:r>
            <a:r>
              <a:rPr lang="hu-HU" altLang="hu-HU" sz="5000" dirty="0"/>
              <a:t> = 102</a:t>
            </a:r>
          </a:p>
          <a:p>
            <a:pPr marL="914400" indent="-9144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5000" dirty="0"/>
              <a:t>Férfi: 28,4%, Nő: 71,6%</a:t>
            </a:r>
          </a:p>
          <a:p>
            <a:pPr marL="914400" indent="-9144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5000" dirty="0"/>
              <a:t>Átlagéletkor: 39,4 év, SD: 13.01 év</a:t>
            </a:r>
          </a:p>
          <a:p>
            <a:pPr marL="914400" indent="-9144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5000" dirty="0"/>
              <a:t>Enyhe vagy közeped depresszió</a:t>
            </a:r>
          </a:p>
          <a:p>
            <a:pPr marL="914400" indent="-9144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5000" dirty="0"/>
              <a:t>4 háziorvos, 11 </a:t>
            </a:r>
            <a:r>
              <a:rPr lang="hu-HU" altLang="hu-HU" sz="5000" dirty="0" err="1"/>
              <a:t>opszichiáter</a:t>
            </a:r>
            <a:r>
              <a:rPr lang="hu-HU" altLang="hu-HU" sz="5000" dirty="0"/>
              <a:t>, 17 klinikai szakpszichológus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002915" y="12256663"/>
            <a:ext cx="8622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TAU </a:t>
            </a:r>
            <a:r>
              <a:rPr lang="hu-HU" sz="3200" dirty="0">
                <a:solidFill>
                  <a:srgbClr val="FF0000"/>
                </a:solidFill>
              </a:rPr>
              <a:t>=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hu-HU" sz="3200" dirty="0" err="1"/>
              <a:t>Farmakoterápia</a:t>
            </a:r>
            <a:r>
              <a:rPr lang="hu-HU" sz="3200" dirty="0"/>
              <a:t> és/vagy pszichoterápia</a:t>
            </a:r>
            <a:endParaRPr lang="en-US" sz="3200" dirty="0"/>
          </a:p>
        </p:txBody>
      </p:sp>
      <p:sp>
        <p:nvSpPr>
          <p:cNvPr id="6" name="Lekerekített téglalap 5">
            <a:extLst>
              <a:ext uri="{FF2B5EF4-FFF2-40B4-BE49-F238E27FC236}">
                <a16:creationId xmlns:a16="http://schemas.microsoft.com/office/drawing/2014/main" id="{CF00C35D-2EC9-B94A-AFF2-1D0702260D6C}"/>
              </a:ext>
            </a:extLst>
          </p:cNvPr>
          <p:cNvSpPr/>
          <p:nvPr/>
        </p:nvSpPr>
        <p:spPr>
          <a:xfrm>
            <a:off x="5292072" y="8260142"/>
            <a:ext cx="2692130" cy="3638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b="1" dirty="0">
                <a:solidFill>
                  <a:schemeClr val="bg1"/>
                </a:solidFill>
              </a:rPr>
              <a:t>TAU</a:t>
            </a:r>
          </a:p>
          <a:p>
            <a:pPr algn="ctr">
              <a:defRPr/>
            </a:pPr>
            <a:endParaRPr lang="hu-HU" sz="28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hu-HU" sz="2800" i="1" dirty="0">
                <a:solidFill>
                  <a:schemeClr val="bg1"/>
                </a:solidFill>
              </a:rPr>
              <a:t>n</a:t>
            </a:r>
            <a:r>
              <a:rPr lang="hu-HU" sz="2800" dirty="0">
                <a:solidFill>
                  <a:schemeClr val="bg1"/>
                </a:solidFill>
              </a:rPr>
              <a:t> = 27</a:t>
            </a:r>
          </a:p>
          <a:p>
            <a:pPr algn="ctr">
              <a:defRPr/>
            </a:pPr>
            <a:r>
              <a:rPr lang="hu-HU" sz="2800" dirty="0">
                <a:solidFill>
                  <a:schemeClr val="bg1"/>
                </a:solidFill>
              </a:rPr>
              <a:t>BDI: 11.3</a:t>
            </a:r>
          </a:p>
        </p:txBody>
      </p:sp>
      <p:sp>
        <p:nvSpPr>
          <p:cNvPr id="8" name="Lekerekített téglalap 7">
            <a:extLst>
              <a:ext uri="{FF2B5EF4-FFF2-40B4-BE49-F238E27FC236}">
                <a16:creationId xmlns:a16="http://schemas.microsoft.com/office/drawing/2014/main" id="{A6872F50-E9CE-9F4C-BCB1-10E83BB1F1DD}"/>
              </a:ext>
            </a:extLst>
          </p:cNvPr>
          <p:cNvSpPr/>
          <p:nvPr/>
        </p:nvSpPr>
        <p:spPr>
          <a:xfrm>
            <a:off x="10188616" y="8260142"/>
            <a:ext cx="2710858" cy="3638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b="1" dirty="0">
                <a:solidFill>
                  <a:schemeClr val="bg1"/>
                </a:solidFill>
              </a:rPr>
              <a:t>TAU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>
                <a:solidFill>
                  <a:schemeClr val="tx1"/>
                </a:solidFill>
              </a:rPr>
              <a:t>+ </a:t>
            </a:r>
            <a:r>
              <a:rPr lang="hu-HU" sz="2800" b="1" dirty="0" err="1">
                <a:solidFill>
                  <a:schemeClr val="tx1"/>
                </a:solidFill>
              </a:rPr>
              <a:t>iFD</a:t>
            </a:r>
            <a:endParaRPr lang="hu-HU" sz="28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hu-HU" sz="28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hu-HU" sz="2800" i="1" dirty="0">
                <a:solidFill>
                  <a:schemeClr val="bg1"/>
                </a:solidFill>
              </a:rPr>
              <a:t>n</a:t>
            </a:r>
            <a:r>
              <a:rPr lang="hu-HU" sz="2800" dirty="0">
                <a:solidFill>
                  <a:schemeClr val="bg1"/>
                </a:solidFill>
              </a:rPr>
              <a:t> = 35</a:t>
            </a:r>
          </a:p>
          <a:p>
            <a:pPr algn="ctr">
              <a:defRPr/>
            </a:pPr>
            <a:r>
              <a:rPr lang="hu-HU" sz="2800" dirty="0">
                <a:solidFill>
                  <a:schemeClr val="bg1"/>
                </a:solidFill>
              </a:rPr>
              <a:t>BDI: 11.2</a:t>
            </a:r>
          </a:p>
        </p:txBody>
      </p:sp>
      <p:sp>
        <p:nvSpPr>
          <p:cNvPr id="10" name="Lekerekített téglalap 9">
            <a:extLst>
              <a:ext uri="{FF2B5EF4-FFF2-40B4-BE49-F238E27FC236}">
                <a16:creationId xmlns:a16="http://schemas.microsoft.com/office/drawing/2014/main" id="{EB10121A-B23F-6A4D-B179-FD53E7C334A9}"/>
              </a:ext>
            </a:extLst>
          </p:cNvPr>
          <p:cNvSpPr/>
          <p:nvPr/>
        </p:nvSpPr>
        <p:spPr>
          <a:xfrm>
            <a:off x="15274936" y="8252292"/>
            <a:ext cx="2860664" cy="3585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b="1" dirty="0">
                <a:solidFill>
                  <a:schemeClr val="bg1"/>
                </a:solidFill>
              </a:rPr>
              <a:t>TAU + </a:t>
            </a:r>
            <a:r>
              <a:rPr lang="hu-HU" sz="2800" b="1" dirty="0" err="1">
                <a:solidFill>
                  <a:schemeClr val="tx1"/>
                </a:solidFill>
              </a:rPr>
              <a:t>iFD</a:t>
            </a:r>
            <a:r>
              <a:rPr lang="hu-HU" sz="2800" b="1" dirty="0">
                <a:solidFill>
                  <a:schemeClr val="bg1"/>
                </a:solidFill>
              </a:rPr>
              <a:t> + </a:t>
            </a:r>
            <a:r>
              <a:rPr lang="hu-HU" sz="2800" b="1" dirty="0">
                <a:solidFill>
                  <a:schemeClr val="tx1"/>
                </a:solidFill>
              </a:rPr>
              <a:t>telefonos kapcsolattartás</a:t>
            </a:r>
          </a:p>
          <a:p>
            <a:pPr algn="ctr">
              <a:defRPr/>
            </a:pPr>
            <a:endParaRPr lang="hu-HU" sz="28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hu-HU" sz="2800" i="1" dirty="0">
                <a:solidFill>
                  <a:schemeClr val="bg1"/>
                </a:solidFill>
              </a:rPr>
              <a:t>n</a:t>
            </a:r>
            <a:r>
              <a:rPr lang="hu-HU" sz="2800" dirty="0">
                <a:solidFill>
                  <a:schemeClr val="bg1"/>
                </a:solidFill>
              </a:rPr>
              <a:t> =38</a:t>
            </a:r>
          </a:p>
          <a:p>
            <a:pPr algn="ctr">
              <a:defRPr/>
            </a:pPr>
            <a:r>
              <a:rPr lang="hu-HU" sz="2800" dirty="0">
                <a:solidFill>
                  <a:schemeClr val="bg1"/>
                </a:solidFill>
              </a:rPr>
              <a:t>BDI: 12.1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19C56B22-D31C-A51B-779A-8B74C7136092}"/>
              </a:ext>
            </a:extLst>
          </p:cNvPr>
          <p:cNvSpPr/>
          <p:nvPr/>
        </p:nvSpPr>
        <p:spPr>
          <a:xfrm>
            <a:off x="0" y="0"/>
            <a:ext cx="24384000" cy="24106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Google Shape;83;p1">
            <a:extLst>
              <a:ext uri="{FF2B5EF4-FFF2-40B4-BE49-F238E27FC236}">
                <a16:creationId xmlns:a16="http://schemas.microsoft.com/office/drawing/2014/main" id="{E17ED12D-E149-FCC8-A8A2-ECE3BE00C5DF}"/>
              </a:ext>
            </a:extLst>
          </p:cNvPr>
          <p:cNvSpPr txBox="1"/>
          <p:nvPr/>
        </p:nvSpPr>
        <p:spPr>
          <a:xfrm>
            <a:off x="1290104" y="697514"/>
            <a:ext cx="2180379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pPr>
              <a:buClr>
                <a:srgbClr val="151515"/>
              </a:buClr>
              <a:buSzPts val="6000"/>
            </a:pPr>
            <a:r>
              <a:rPr lang="hu-HU" sz="6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iFightdepression</a:t>
            </a:r>
            <a:r>
              <a:rPr 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kutatás - minta</a:t>
            </a:r>
            <a:endParaRPr lang="de-DE" sz="6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pic>
        <p:nvPicPr>
          <p:cNvPr id="11" name="Picture 8" descr="Icon&#10;&#10;Description automatically generated">
            <a:extLst>
              <a:ext uri="{FF2B5EF4-FFF2-40B4-BE49-F238E27FC236}">
                <a16:creationId xmlns:a16="http://schemas.microsoft.com/office/drawing/2014/main" id="{A6F7F97C-E20E-F533-C60E-72B378192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3591" y="204684"/>
            <a:ext cx="3685358" cy="200128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875C6480-8127-8A50-B923-07C43BAC0569}"/>
              </a:ext>
            </a:extLst>
          </p:cNvPr>
          <p:cNvSpPr txBox="1"/>
          <p:nvPr/>
        </p:nvSpPr>
        <p:spPr>
          <a:xfrm>
            <a:off x="810681" y="12885003"/>
            <a:ext cx="227626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Varga A, Czeglédi E, Tóth MD, Purebl G.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Effectiveness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 of iFightDepression</a:t>
            </a:r>
            <a:r>
              <a:rPr lang="hu-HU" sz="2400" b="0" i="0" baseline="30000" dirty="0">
                <a:solidFill>
                  <a:srgbClr val="212121"/>
                </a:solidFill>
                <a:effectLst/>
                <a:latin typeface="BlinkMacSystemFont"/>
              </a:rPr>
              <a:t>®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 online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guided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self-help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tool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 in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depression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 - A pilot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study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. J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Telemed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Telecare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. 2022 Mar 18:1357633X221084584.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: 10.1177/1357633X221084584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597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5B0F75-0D45-D94B-8A13-FE8DFC26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Telefonos támogatás	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4D2A6A-3227-6D40-9428-E6D147BF2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84" y="3532791"/>
            <a:ext cx="9525744" cy="9051926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bg1"/>
                </a:solidFill>
              </a:rPr>
              <a:t>15-20 perc hetente</a:t>
            </a:r>
          </a:p>
          <a:p>
            <a:r>
              <a:rPr lang="hu-HU" dirty="0">
                <a:solidFill>
                  <a:schemeClr val="bg1"/>
                </a:solidFill>
              </a:rPr>
              <a:t>Ugyanaz a szakember minden alkalommal</a:t>
            </a:r>
          </a:p>
          <a:p>
            <a:r>
              <a:rPr lang="hu-HU" dirty="0">
                <a:solidFill>
                  <a:schemeClr val="bg1"/>
                </a:solidFill>
              </a:rPr>
              <a:t>Személyes kapcsolat nincs a klienssel</a:t>
            </a:r>
          </a:p>
          <a:p>
            <a:r>
              <a:rPr lang="hu-HU" dirty="0">
                <a:solidFill>
                  <a:schemeClr val="bg1"/>
                </a:solidFill>
              </a:rPr>
              <a:t>Technikai kérdések, emlékeztetők</a:t>
            </a:r>
          </a:p>
          <a:p>
            <a:r>
              <a:rPr lang="hu-HU" dirty="0">
                <a:solidFill>
                  <a:schemeClr val="bg1"/>
                </a:solidFill>
              </a:rPr>
              <a:t>A résztvevők hozzájárulásával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32293015-0A00-FCD2-4976-5C2D2D150716}"/>
              </a:ext>
            </a:extLst>
          </p:cNvPr>
          <p:cNvSpPr/>
          <p:nvPr/>
        </p:nvSpPr>
        <p:spPr>
          <a:xfrm>
            <a:off x="0" y="0"/>
            <a:ext cx="24384000" cy="24106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6" name="Google Shape;83;p1">
            <a:extLst>
              <a:ext uri="{FF2B5EF4-FFF2-40B4-BE49-F238E27FC236}">
                <a16:creationId xmlns:a16="http://schemas.microsoft.com/office/drawing/2014/main" id="{13EE0D07-CAC6-5BF6-092D-8F0A9FD32A08}"/>
              </a:ext>
            </a:extLst>
          </p:cNvPr>
          <p:cNvSpPr txBox="1"/>
          <p:nvPr/>
        </p:nvSpPr>
        <p:spPr>
          <a:xfrm>
            <a:off x="1290104" y="697514"/>
            <a:ext cx="2180379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pPr>
              <a:buClr>
                <a:srgbClr val="151515"/>
              </a:buClr>
              <a:buSzPts val="6000"/>
            </a:pPr>
            <a:r>
              <a:rPr 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Telefonos kapcsolattartás</a:t>
            </a:r>
            <a:endParaRPr lang="de-DE" sz="6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pic>
        <p:nvPicPr>
          <p:cNvPr id="7" name="Picture 8" descr="Icon&#10;&#10;Description automatically generated">
            <a:extLst>
              <a:ext uri="{FF2B5EF4-FFF2-40B4-BE49-F238E27FC236}">
                <a16:creationId xmlns:a16="http://schemas.microsoft.com/office/drawing/2014/main" id="{DDE259A6-67EB-AC20-AE03-C64974DA4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3591" y="204684"/>
            <a:ext cx="3685358" cy="200128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78FE10EC-0FC0-E692-275A-B14F1D6A9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9936" y="4254125"/>
            <a:ext cx="10266752" cy="7980546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81AA390C-3A13-4B74-00C8-DC7B6E263990}"/>
              </a:ext>
            </a:extLst>
          </p:cNvPr>
          <p:cNvSpPr txBox="1"/>
          <p:nvPr/>
        </p:nvSpPr>
        <p:spPr>
          <a:xfrm>
            <a:off x="810681" y="12885003"/>
            <a:ext cx="227626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Varga A, Czeglédi E, Tóth MD, Purebl G.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Effectiveness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 of iFightDepression</a:t>
            </a:r>
            <a:r>
              <a:rPr lang="hu-HU" sz="2400" b="0" i="0" baseline="30000" dirty="0">
                <a:solidFill>
                  <a:srgbClr val="212121"/>
                </a:solidFill>
                <a:effectLst/>
                <a:latin typeface="BlinkMacSystemFont"/>
              </a:rPr>
              <a:t>®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 online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guided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self-help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tool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 in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depression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 - A pilot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study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. J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Telemed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Telecare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. 2022 Mar 18:1357633X221084584.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: 10.1177/1357633X221084584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488148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81856C-8C3A-B04A-98B1-BA1897CC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768" y="233264"/>
            <a:ext cx="14113568" cy="2286000"/>
          </a:xfrm>
        </p:spPr>
        <p:txBody>
          <a:bodyPr/>
          <a:lstStyle/>
          <a:p>
            <a:pPr algn="l"/>
            <a:r>
              <a:rPr lang="hu-HU" dirty="0"/>
              <a:t>Eredmények: Reménytelenség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4A0EACC-20AB-8A4F-8518-6AD78049F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5" y="2618440"/>
            <a:ext cx="13664525" cy="929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41">
            <a:extLst>
              <a:ext uri="{FF2B5EF4-FFF2-40B4-BE49-F238E27FC236}">
                <a16:creationId xmlns:a16="http://schemas.microsoft.com/office/drawing/2014/main" id="{329331E6-88A9-401A-40D7-35B06995B541}"/>
              </a:ext>
            </a:extLst>
          </p:cNvPr>
          <p:cNvSpPr/>
          <p:nvPr/>
        </p:nvSpPr>
        <p:spPr>
          <a:xfrm>
            <a:off x="0" y="0"/>
            <a:ext cx="24384000" cy="24106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4" name="Google Shape;83;p1">
            <a:extLst>
              <a:ext uri="{FF2B5EF4-FFF2-40B4-BE49-F238E27FC236}">
                <a16:creationId xmlns:a16="http://schemas.microsoft.com/office/drawing/2014/main" id="{9687652A-610A-5319-2205-520CEA02443E}"/>
              </a:ext>
            </a:extLst>
          </p:cNvPr>
          <p:cNvSpPr txBox="1"/>
          <p:nvPr/>
        </p:nvSpPr>
        <p:spPr>
          <a:xfrm>
            <a:off x="1290104" y="697514"/>
            <a:ext cx="2180379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pPr>
              <a:buClr>
                <a:srgbClr val="151515"/>
              </a:buClr>
              <a:buSzPts val="6000"/>
            </a:pPr>
            <a:r>
              <a:rPr 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Eredmények – Reménytelenség és depresszió (BDI-9)</a:t>
            </a:r>
            <a:endParaRPr lang="de-DE" sz="6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pic>
        <p:nvPicPr>
          <p:cNvPr id="15" name="Picture 8" descr="Icon&#10;&#10;Description automatically generated">
            <a:extLst>
              <a:ext uri="{FF2B5EF4-FFF2-40B4-BE49-F238E27FC236}">
                <a16:creationId xmlns:a16="http://schemas.microsoft.com/office/drawing/2014/main" id="{43B76475-10B4-5F8A-A772-7256E7137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3591" y="204684"/>
            <a:ext cx="3685358" cy="200128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C05113C2-32A2-5893-2843-FABA4AE115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360" y="4130130"/>
            <a:ext cx="13393090" cy="743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A236C4D8-B64E-E0B3-4A52-F1E82ACE6D48}"/>
              </a:ext>
            </a:extLst>
          </p:cNvPr>
          <p:cNvSpPr txBox="1"/>
          <p:nvPr/>
        </p:nvSpPr>
        <p:spPr>
          <a:xfrm>
            <a:off x="10210800" y="3200400"/>
            <a:ext cx="1981200" cy="1562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ACE79D7-2C22-1420-EDF8-1DBF35FA54CD}"/>
              </a:ext>
            </a:extLst>
          </p:cNvPr>
          <p:cNvSpPr txBox="1"/>
          <p:nvPr/>
        </p:nvSpPr>
        <p:spPr>
          <a:xfrm>
            <a:off x="810681" y="12885003"/>
            <a:ext cx="227626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Varga A, Czeglédi E, Tóth MD, Purebl G.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Effectiveness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 of iFightDepression</a:t>
            </a:r>
            <a:r>
              <a:rPr lang="hu-HU" sz="2400" b="0" i="0" baseline="30000" dirty="0">
                <a:solidFill>
                  <a:srgbClr val="212121"/>
                </a:solidFill>
                <a:effectLst/>
                <a:latin typeface="BlinkMacSystemFont"/>
              </a:rPr>
              <a:t>®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 online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guided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self-help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tool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 in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depression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 - A pilot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study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. J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Telemed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Telecare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. 2022 Mar 18:1357633X221084584. </a:t>
            </a:r>
            <a:r>
              <a:rPr lang="hu-HU" sz="24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hu-HU" sz="2400" b="0" i="0" dirty="0">
                <a:solidFill>
                  <a:srgbClr val="212121"/>
                </a:solidFill>
                <a:effectLst/>
                <a:latin typeface="BlinkMacSystemFont"/>
              </a:rPr>
              <a:t>: 10.1177/1357633X221084584</a:t>
            </a:r>
            <a:endParaRPr lang="hu-HU" sz="2400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6BC2436-7D46-18E1-3633-81491A803E6A}"/>
              </a:ext>
            </a:extLst>
          </p:cNvPr>
          <p:cNvSpPr txBox="1"/>
          <p:nvPr/>
        </p:nvSpPr>
        <p:spPr>
          <a:xfrm>
            <a:off x="6540837" y="11322903"/>
            <a:ext cx="1981200" cy="1562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52ED71C-CD74-2201-78F5-6F790441E9AD}"/>
              </a:ext>
            </a:extLst>
          </p:cNvPr>
          <p:cNvSpPr txBox="1"/>
          <p:nvPr/>
        </p:nvSpPr>
        <p:spPr>
          <a:xfrm>
            <a:off x="16868305" y="11052364"/>
            <a:ext cx="1981200" cy="1562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7950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718C27A0-9727-9FB3-FFFB-F32BF17E4A01}"/>
              </a:ext>
            </a:extLst>
          </p:cNvPr>
          <p:cNvSpPr/>
          <p:nvPr/>
        </p:nvSpPr>
        <p:spPr>
          <a:xfrm>
            <a:off x="0" y="3657600"/>
            <a:ext cx="24384000" cy="40965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Google Shape;83;p1">
            <a:extLst>
              <a:ext uri="{FF2B5EF4-FFF2-40B4-BE49-F238E27FC236}">
                <a16:creationId xmlns:a16="http://schemas.microsoft.com/office/drawing/2014/main" id="{2E26BA91-AB2B-0B56-53A8-5C5554C1A01E}"/>
              </a:ext>
            </a:extLst>
          </p:cNvPr>
          <p:cNvSpPr txBox="1"/>
          <p:nvPr/>
        </p:nvSpPr>
        <p:spPr>
          <a:xfrm>
            <a:off x="1290104" y="4355113"/>
            <a:ext cx="21803792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88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Regionális EAAD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8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Szegedi Szövetség a Depresszió Ellen</a:t>
            </a:r>
            <a:endParaRPr lang="de-DE" sz="88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478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B9D19C-F6DB-41E5-91EE-562B0D8DB5B0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Google Shape;83;p1"/>
          <p:cNvSpPr txBox="1"/>
          <p:nvPr/>
        </p:nvSpPr>
        <p:spPr>
          <a:xfrm>
            <a:off x="1290104" y="697513"/>
            <a:ext cx="2180379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Operatív csoport, koordinátor</a:t>
            </a:r>
            <a:endParaRPr sz="6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sym typeface="Calibri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13E3BC9-9F3D-4612-B0B6-EBAFC501E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3545" y="305153"/>
            <a:ext cx="3315403" cy="1800382"/>
          </a:xfrm>
          <a:prstGeom prst="rect">
            <a:avLst/>
          </a:prstGeom>
        </p:spPr>
      </p:pic>
      <p:sp>
        <p:nvSpPr>
          <p:cNvPr id="82" name="WP# - WP Title…">
            <a:extLst>
              <a:ext uri="{FF2B5EF4-FFF2-40B4-BE49-F238E27FC236}">
                <a16:creationId xmlns:a16="http://schemas.microsoft.com/office/drawing/2014/main" id="{DBD970E8-DB35-2D9E-092A-8F8FB32A8649}"/>
              </a:ext>
            </a:extLst>
          </p:cNvPr>
          <p:cNvSpPr txBox="1"/>
          <p:nvPr/>
        </p:nvSpPr>
        <p:spPr>
          <a:xfrm>
            <a:off x="1290104" y="2715844"/>
            <a:ext cx="21847474" cy="10874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hu-HU" sz="4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Operatív irányítási</a:t>
            </a:r>
            <a:r>
              <a:rPr lang="en-US" sz="4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4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struktúra</a:t>
            </a:r>
            <a:endParaRPr lang="en-US" sz="4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n-US" sz="34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Egy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regionális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szövetségnek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jól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koordináltnak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és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szervezettnek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kell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lennie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altLang="de-DE" sz="3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 ( 2-4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főből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álló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irányítóbizottság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időben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és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bürokráciamentesen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tud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döntéseket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hozni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altLang="de-DE" sz="3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-457200" algn="l">
              <a:buFont typeface="Wingdings" pitchFamily="2" charset="2"/>
              <a:buChar char="§"/>
            </a:pP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döntések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hatékony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végrehajtása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érdekében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javasoljuk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hogy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jelöljenek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ki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egy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projektkoordinátort</a:t>
            </a:r>
            <a:r>
              <a:rPr lang="hu-HU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lehetőleg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egy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támogató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rendszerrel</a:t>
            </a:r>
            <a:r>
              <a:rPr lang="hu-HU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/testülettel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amely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szükség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esetén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segíti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őt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marL="457200" lvl="1" indent="-457200" algn="l">
              <a:buFont typeface="Wingdings" pitchFamily="2" charset="2"/>
              <a:buChar char="§"/>
            </a:pPr>
            <a:endParaRPr lang="en-US" altLang="de-DE" sz="3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l">
              <a:defRPr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hu-HU" sz="4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4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</a:t>
            </a:r>
            <a:r>
              <a:rPr lang="hu-HU" sz="4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4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u-HU" sz="4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4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oordin</a:t>
            </a:r>
            <a:r>
              <a:rPr lang="hu-HU" sz="4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4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</a:t>
            </a:r>
            <a:r>
              <a:rPr lang="hu-HU" sz="4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feladatai</a:t>
            </a:r>
            <a:endParaRPr lang="en-US" sz="4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n-US" sz="34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 PR-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tevékenységek</a:t>
            </a:r>
            <a:r>
              <a:rPr lang="hu-HU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kel kapcsolatos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belső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és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külső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feladatok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ellátása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beleértve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kampányokat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is</a:t>
            </a:r>
          </a:p>
          <a:p>
            <a:pPr algn="l"/>
            <a:endParaRPr lang="en-US" altLang="de-DE" sz="3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hu-HU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Képzési workshopok koordinálása és népszerűsítése</a:t>
            </a:r>
            <a:endParaRPr lang="en-US" altLang="de-DE" sz="3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l"/>
            <a:endParaRPr lang="en-US" altLang="de-DE" sz="3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Nyilvános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események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koordinálása</a:t>
            </a:r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és </a:t>
            </a:r>
            <a:r>
              <a:rPr lang="en-US" altLang="de-DE" sz="36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szervezése</a:t>
            </a:r>
            <a:endParaRPr lang="en-US" altLang="de-DE" sz="3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l"/>
            <a:endParaRPr lang="en-US" altLang="de-DE" sz="3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hu-HU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Szükség esetén: Az értékelés koordinálása (pl. adatgyűjtés, adatértékelés)</a:t>
            </a:r>
            <a:endParaRPr lang="en-US" altLang="de-DE" sz="3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l"/>
            <a:r>
              <a:rPr lang="en-US" altLang="de-DE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8262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>
            <a:extLst>
              <a:ext uri="{FF2B5EF4-FFF2-40B4-BE49-F238E27FC236}">
                <a16:creationId xmlns:a16="http://schemas.microsoft.com/office/drawing/2014/main" id="{718C27A0-9727-9FB3-FFFB-F32BF17E4A01}"/>
              </a:ext>
            </a:extLst>
          </p:cNvPr>
          <p:cNvSpPr/>
          <p:nvPr/>
        </p:nvSpPr>
        <p:spPr>
          <a:xfrm>
            <a:off x="0" y="365760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Google Shape;83;p1">
            <a:extLst>
              <a:ext uri="{FF2B5EF4-FFF2-40B4-BE49-F238E27FC236}">
                <a16:creationId xmlns:a16="http://schemas.microsoft.com/office/drawing/2014/main" id="{2E26BA91-AB2B-0B56-53A8-5C5554C1A01E}"/>
              </a:ext>
            </a:extLst>
          </p:cNvPr>
          <p:cNvSpPr txBox="1"/>
          <p:nvPr/>
        </p:nvSpPr>
        <p:spPr>
          <a:xfrm>
            <a:off x="1290104" y="4355113"/>
            <a:ext cx="2180379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88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Együttműködés lehetséges felülete</a:t>
            </a:r>
            <a:endParaRPr lang="de-DE" sz="88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0487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7CB62F68-A08A-3573-894C-446081D03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4642" y="7902644"/>
            <a:ext cx="11761862" cy="54103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5756EF-7997-4062-A0DE-E96E68F3811B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Google Shape;83;p1">
            <a:extLst>
              <a:ext uri="{FF2B5EF4-FFF2-40B4-BE49-F238E27FC236}">
                <a16:creationId xmlns:a16="http://schemas.microsoft.com/office/drawing/2014/main" id="{BB0D8298-9BD3-414D-B315-14B2786E39A5}"/>
              </a:ext>
            </a:extLst>
          </p:cNvPr>
          <p:cNvSpPr txBox="1"/>
          <p:nvPr/>
        </p:nvSpPr>
        <p:spPr>
          <a:xfrm>
            <a:off x="1290104" y="697513"/>
            <a:ext cx="218037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hu-HU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Facebook csoportok – Operatív és Közösségi segítők</a:t>
            </a:r>
            <a:endParaRPr lang="en-US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F728263-A0CA-4992-AE0D-C615F5CC6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3545" y="305153"/>
            <a:ext cx="3315403" cy="180038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98B7D493-93E8-4725-E126-AEFE52297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4193"/>
            <a:ext cx="12911468" cy="6047613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DE0ABFE6-20AB-751C-50FF-B7D81D78D485}"/>
              </a:ext>
            </a:extLst>
          </p:cNvPr>
          <p:cNvSpPr txBox="1"/>
          <p:nvPr/>
        </p:nvSpPr>
        <p:spPr>
          <a:xfrm>
            <a:off x="12911468" y="2616869"/>
            <a:ext cx="10957884" cy="253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EAAD Szeged Facebook</a:t>
            </a:r>
            <a:endParaRPr lang="hu-H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u-H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Szegedi Szövetség a Depresszió Ellen- </a:t>
            </a:r>
            <a:r>
              <a:rPr lang="hu-H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Operatív csoport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u-H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Szegedi Szövetség a Depresszió Ellen- </a:t>
            </a:r>
            <a:r>
              <a:rPr lang="hu-H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Közösségi segítők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u-H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Szegedi Szövetség a Depresszió Ellen </a:t>
            </a:r>
            <a:r>
              <a:rPr lang="hu-H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oldal</a:t>
            </a:r>
          </a:p>
        </p:txBody>
      </p:sp>
    </p:spTree>
    <p:extLst>
      <p:ext uri="{BB962C8B-B14F-4D97-AF65-F5344CB8AC3E}">
        <p14:creationId xmlns:p14="http://schemas.microsoft.com/office/powerpoint/2010/main" val="4087977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Feladata: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szegedi hálózat konkrét működtetéséhez, események szervezéséhez, képzések szervezéséhez szükséges kommunikáció és információ (kiadványok, média anyagok, segédletek </a:t>
            </a:r>
            <a:r>
              <a:rPr lang="hu-HU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stb</a:t>
            </a: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eljuttatása és archiválása az operatív személyek és a Végeken Egészséglélektani Alapítvány közt.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Eszközök: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Fájlmegosztás és tárolás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Kérdések feltétele és megválaszolása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Szavazások levezetése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Egyeztetés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Mentorálás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hu-HU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D323901-1A79-FFAA-E00F-EA45D32339BC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Google Shape;83;p1">
            <a:extLst>
              <a:ext uri="{FF2B5EF4-FFF2-40B4-BE49-F238E27FC236}">
                <a16:creationId xmlns:a16="http://schemas.microsoft.com/office/drawing/2014/main" id="{EC50317A-AAAE-9D52-0B41-09386DCCAB04}"/>
              </a:ext>
            </a:extLst>
          </p:cNvPr>
          <p:cNvSpPr txBox="1"/>
          <p:nvPr/>
        </p:nvSpPr>
        <p:spPr>
          <a:xfrm>
            <a:off x="1290104" y="697513"/>
            <a:ext cx="2180379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51515"/>
              </a:buClr>
              <a:buSzPts val="6000"/>
            </a:pPr>
            <a:r>
              <a:rPr 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Szegedi Szövetség a Depresszió Ellen – Operatív csoport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endParaRPr lang="de-DE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720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27590" y="3464898"/>
            <a:ext cx="20707524" cy="973903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Tagok:</a:t>
            </a:r>
            <a:br>
              <a:rPr lang="hu-H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VEA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Helyi főszervezők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Moderátor:</a:t>
            </a: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operatív csoport egy tagja, VEA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Miért hasznos?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Bárhol elérhető, telefonon, számítógépen, munkában, otthon, és útközben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 felmerülő kérdések, és arra érkező válaszok bármikor visszakereshetők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Minden szükséges elérhetőség egy helyen tárolva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Hálózatműködtetéshez szükséges fájlok, média anyagok, segédletek mind elérhetők a csoportban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Összefogja az operatív tagokat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hu-H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Összességében megkönnyíti a hálózatműködtetés folyamatát</a:t>
            </a:r>
            <a:endParaRPr lang="hu-H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D323901-1A79-FFAA-E00F-EA45D32339BC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Google Shape;83;p1">
            <a:extLst>
              <a:ext uri="{FF2B5EF4-FFF2-40B4-BE49-F238E27FC236}">
                <a16:creationId xmlns:a16="http://schemas.microsoft.com/office/drawing/2014/main" id="{EC50317A-AAAE-9D52-0B41-09386DCCAB04}"/>
              </a:ext>
            </a:extLst>
          </p:cNvPr>
          <p:cNvSpPr txBox="1"/>
          <p:nvPr/>
        </p:nvSpPr>
        <p:spPr>
          <a:xfrm>
            <a:off x="1290104" y="697513"/>
            <a:ext cx="2180379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51515"/>
              </a:buClr>
              <a:buSzPts val="6000"/>
            </a:pPr>
            <a:r>
              <a:rPr 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Szegedi Szövetség a Depresszió Ellen – Operatív csoport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endParaRPr lang="de-DE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772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27590" y="3464898"/>
            <a:ext cx="20707524" cy="992191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Feladata: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szegedi hálózatban résztvevő segítők (pedagógusok,  pszichológus/pszichiáter szakemberek, háziorvosok, védőnők, rendőrök, papok stb.) összekapcsolása, a hétköznapi kommunikáció, diskurzusindítás, problémamegoldás, hálózatfenntartás és fájlmegosztás könnyítése.</a:t>
            </a:r>
            <a:endParaRPr lang="hu-HU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Eszközök: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Fájlmegosztás és tárolás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Kérdések feltétele és megválaszolása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Szavazások levezetése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Egyeztetés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Mentorálás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Aktuális események megosztása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- Kríziskezelés megkönnyítése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hu-HU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D323901-1A79-FFAA-E00F-EA45D32339BC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Google Shape;83;p1">
            <a:extLst>
              <a:ext uri="{FF2B5EF4-FFF2-40B4-BE49-F238E27FC236}">
                <a16:creationId xmlns:a16="http://schemas.microsoft.com/office/drawing/2014/main" id="{EC50317A-AAAE-9D52-0B41-09386DCCAB04}"/>
              </a:ext>
            </a:extLst>
          </p:cNvPr>
          <p:cNvSpPr txBox="1"/>
          <p:nvPr/>
        </p:nvSpPr>
        <p:spPr>
          <a:xfrm>
            <a:off x="1290104" y="697513"/>
            <a:ext cx="2180379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51515"/>
              </a:buClr>
              <a:buSzPts val="6000"/>
            </a:pPr>
            <a:r>
              <a:rPr 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Szegedi Szövetség a Depresszió Ellen – Közösségi segítők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endParaRPr lang="de-DE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126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1">
            <a:extLst>
              <a:ext uri="{FF2B5EF4-FFF2-40B4-BE49-F238E27FC236}">
                <a16:creationId xmlns:a16="http://schemas.microsoft.com/office/drawing/2014/main" id="{EA14B460-6444-19C7-6907-31A97C150321}"/>
              </a:ext>
            </a:extLst>
          </p:cNvPr>
          <p:cNvSpPr/>
          <p:nvPr/>
        </p:nvSpPr>
        <p:spPr>
          <a:xfrm>
            <a:off x="0" y="0"/>
            <a:ext cx="24384000" cy="24106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6" name="Google Shape;83;p1">
            <a:extLst>
              <a:ext uri="{FF2B5EF4-FFF2-40B4-BE49-F238E27FC236}">
                <a16:creationId xmlns:a16="http://schemas.microsoft.com/office/drawing/2014/main" id="{2762AA6B-FE54-3FBA-1496-4B41BAECA088}"/>
              </a:ext>
            </a:extLst>
          </p:cNvPr>
          <p:cNvSpPr txBox="1"/>
          <p:nvPr/>
        </p:nvSpPr>
        <p:spPr>
          <a:xfrm>
            <a:off x="1290104" y="697514"/>
            <a:ext cx="2180379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pPr>
              <a:buClr>
                <a:srgbClr val="151515"/>
              </a:buClr>
              <a:buSzPts val="6000"/>
            </a:pPr>
            <a:r>
              <a:rPr lang="hu-HU" sz="6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iFightdepression</a:t>
            </a:r>
            <a:r>
              <a:rPr lang="en-US" sz="6000" b="1" i="0" u="none" strike="noStrike" cap="none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®</a:t>
            </a:r>
            <a:r>
              <a:rPr 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eszköz</a:t>
            </a:r>
            <a:endParaRPr lang="de-DE" sz="6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pic>
        <p:nvPicPr>
          <p:cNvPr id="4" name="Picture 8" descr="Icon&#10;&#10;Description automatically generated">
            <a:extLst>
              <a:ext uri="{FF2B5EF4-FFF2-40B4-BE49-F238E27FC236}">
                <a16:creationId xmlns:a16="http://schemas.microsoft.com/office/drawing/2014/main" id="{35561E74-642C-7782-69E2-F8017F045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591" y="204684"/>
            <a:ext cx="3685358" cy="200128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45FE74A-14F1-EC72-EBB4-6EF5CED1C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585" y="2903479"/>
            <a:ext cx="18206778" cy="10607838"/>
          </a:xfrm>
          <a:prstGeom prst="rect">
            <a:avLst/>
          </a:prstGeom>
        </p:spPr>
      </p:pic>
      <p:sp>
        <p:nvSpPr>
          <p:cNvPr id="10" name="Tartalom helye 9">
            <a:extLst>
              <a:ext uri="{FF2B5EF4-FFF2-40B4-BE49-F238E27FC236}">
                <a16:creationId xmlns:a16="http://schemas.microsoft.com/office/drawing/2014/main" id="{D0A47AD0-4E66-2EC7-48C2-6EC9C8F78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4" y="3108205"/>
            <a:ext cx="5821680" cy="978407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hu-HU" sz="540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Vezetett online viselkedésterápiás eszköz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hu-HU" sz="540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Háziorvos, pszichiáter vagy klinikai szakpszichológus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hu-HU" sz="540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Enyhe és középsúlyos depresszió esetén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hu-HU" sz="540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6 + 3 modul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27590" y="3464898"/>
            <a:ext cx="20707524" cy="997678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Tagok:</a:t>
            </a:r>
            <a:br>
              <a:rPr lang="hu-H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VEA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Helyi közösségi segítők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Moderátor:</a:t>
            </a: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operatív csoport egy tagja, VEA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Miért hasznos?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Bárhol elérhető, telefonon, számítógépen, munkában, otthon, és útközben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 felmerülő kérdések, és arra érkező válaszok bármikor visszakereshetők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Minden szükséges elérhetőség egy helyen tárolva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 tevékenységekhez szükséges fájlok, média anyagok, segédletek mind elérhetők a csoportban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Tanácsadás és véleménykérés, -adás kötetlenül egy helyen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Összefogja tagokat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- Segít a nehéz helyzetekben megoldást, partnert találni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- Információk a hálózat tevékenységéről, jó gyakorlatok átvétele, átadása, hatékonyabb feladatellátás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D323901-1A79-FFAA-E00F-EA45D32339BC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Google Shape;83;p1">
            <a:extLst>
              <a:ext uri="{FF2B5EF4-FFF2-40B4-BE49-F238E27FC236}">
                <a16:creationId xmlns:a16="http://schemas.microsoft.com/office/drawing/2014/main" id="{EC50317A-AAAE-9D52-0B41-09386DCCAB04}"/>
              </a:ext>
            </a:extLst>
          </p:cNvPr>
          <p:cNvSpPr txBox="1"/>
          <p:nvPr/>
        </p:nvSpPr>
        <p:spPr>
          <a:xfrm>
            <a:off x="1290104" y="697513"/>
            <a:ext cx="2180379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51515"/>
              </a:buClr>
              <a:buSzPts val="6000"/>
            </a:pPr>
            <a:r>
              <a:rPr 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Szegedi Szövetség a Depresszió Ellen – Közösségi segítők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endParaRPr lang="de-DE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639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27590" y="3464898"/>
            <a:ext cx="20707524" cy="9921917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Feladata: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szegedi hálózatban résztvevő segítők (pedagógusok,  pszichológus/pszichiáter szakemberek, háziorvosok, védőnők, rendőrök, papok stb.) összekapcsolása, a hétköznapi kommunikáció, diskurzusindítás, problémamegoldás, hálózatfenntartás és fájlmegosztás könnyítése.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Közösség számára információ, rászorulóknak segítségnyújtás, segítség keresés.</a:t>
            </a:r>
            <a:endParaRPr lang="hu-HU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Eszközök: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Fájlmegosztás és tárolás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Kérdések feltétele és megválaszolása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Információk feltöltése, hírek közzététele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Egyeztetés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Mentorálás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Aktuális események megosztása</a:t>
            </a:r>
            <a:br>
              <a:rPr lang="hu-H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- Kríziskezelés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hu-HU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D323901-1A79-FFAA-E00F-EA45D32339BC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Google Shape;83;p1">
            <a:extLst>
              <a:ext uri="{FF2B5EF4-FFF2-40B4-BE49-F238E27FC236}">
                <a16:creationId xmlns:a16="http://schemas.microsoft.com/office/drawing/2014/main" id="{EC50317A-AAAE-9D52-0B41-09386DCCAB04}"/>
              </a:ext>
            </a:extLst>
          </p:cNvPr>
          <p:cNvSpPr txBox="1"/>
          <p:nvPr/>
        </p:nvSpPr>
        <p:spPr>
          <a:xfrm>
            <a:off x="1290104" y="697513"/>
            <a:ext cx="2180379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51515"/>
              </a:buClr>
              <a:buSzPts val="6000"/>
            </a:pPr>
            <a:r>
              <a:rPr 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Szegedi Szövetség a Depresszió Ellen – Facebook oldal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endParaRPr lang="de-DE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116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27590" y="3464898"/>
            <a:ext cx="20707524" cy="997678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Tagok:</a:t>
            </a:r>
            <a:br>
              <a:rPr lang="hu-H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VEA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Helyi közösségi segítők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Moderátor:</a:t>
            </a: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operatív csoport egy tagja, VEA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Miért hasznos?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Bárhol elérhető, telefonon, számítógépen, munkában, otthon, és útközben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 felmerülő kérdések, és arra érkező válaszok bármikor visszakereshetők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Minden szükséges elérhetőség egy helyen tárolva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 tevékenységekhez szükséges fájlok, média anyagok, segédletek mind elérhetők a csoportban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Tanácsadás és véleménykérés, -adás kötetlenül egy helyen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Összefogja tagokat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- Segít a nehéz helyzetekben megoldást, partnert találni</a:t>
            </a:r>
            <a:b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- Információk a hálózat tevékenységéről, jó gyakorlatok átvétele, átadása, hatékonyabb feladatellátás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D323901-1A79-FFAA-E00F-EA45D32339BC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Google Shape;83;p1">
            <a:extLst>
              <a:ext uri="{FF2B5EF4-FFF2-40B4-BE49-F238E27FC236}">
                <a16:creationId xmlns:a16="http://schemas.microsoft.com/office/drawing/2014/main" id="{EC50317A-AAAE-9D52-0B41-09386DCCAB04}"/>
              </a:ext>
            </a:extLst>
          </p:cNvPr>
          <p:cNvSpPr txBox="1"/>
          <p:nvPr/>
        </p:nvSpPr>
        <p:spPr>
          <a:xfrm>
            <a:off x="1290104" y="697513"/>
            <a:ext cx="2180379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51515"/>
              </a:buClr>
              <a:buSzPts val="6000"/>
            </a:pPr>
            <a:r>
              <a:rPr lang="hu-HU" sz="6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Szegedi Szövetség a Depresszió Ellen – Facebook oldal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endParaRPr lang="de-DE" sz="6000" b="1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59209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60"/>
          <p:cNvSpPr txBox="1"/>
          <p:nvPr/>
        </p:nvSpPr>
        <p:spPr>
          <a:xfrm>
            <a:off x="2131684" y="6132118"/>
            <a:ext cx="19185260" cy="268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Köszönjük a figyelmüket!</a:t>
            </a:r>
            <a:br>
              <a:rPr lang="de-DE" sz="7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de-DE" sz="2400" b="1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de-DE" sz="2400" b="1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70D482E-37F5-08B4-51B7-EF3FD997E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24" y="9740700"/>
            <a:ext cx="4337050" cy="23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BE55345-8EA8-F407-1EE0-283C0E10E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562" y="2246772"/>
            <a:ext cx="7197262" cy="178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 descr="Text&#10;&#10;Description automatically generated">
            <a:extLst>
              <a:ext uri="{FF2B5EF4-FFF2-40B4-BE49-F238E27FC236}">
                <a16:creationId xmlns:a16="http://schemas.microsoft.com/office/drawing/2014/main" id="{B69F31B9-58AB-28A1-AC12-9567CF09A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85326"/>
            <a:ext cx="6941976" cy="4909647"/>
          </a:xfrm>
          <a:prstGeom prst="rect">
            <a:avLst/>
          </a:prstGeom>
        </p:spPr>
      </p:pic>
      <p:pic>
        <p:nvPicPr>
          <p:cNvPr id="10" name="Picture 2" descr="Logo&#10;&#10;Description automatically generated">
            <a:extLst>
              <a:ext uri="{FF2B5EF4-FFF2-40B4-BE49-F238E27FC236}">
                <a16:creationId xmlns:a16="http://schemas.microsoft.com/office/drawing/2014/main" id="{045DD2D1-90E6-3094-B419-AB3871F609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511" y="10366066"/>
            <a:ext cx="5472313" cy="16367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43274C9-75B0-4E51-BB2D-2CE688AAB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018" y="3202822"/>
            <a:ext cx="20146278" cy="92468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D6CD958-6851-4974-B1DD-F7E4ADCE899B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Google Shape;83;p1">
            <a:extLst>
              <a:ext uri="{FF2B5EF4-FFF2-40B4-BE49-F238E27FC236}">
                <a16:creationId xmlns:a16="http://schemas.microsoft.com/office/drawing/2014/main" id="{EC21E745-7D04-4D28-861C-B623008B0E89}"/>
              </a:ext>
            </a:extLst>
          </p:cNvPr>
          <p:cNvSpPr txBox="1"/>
          <p:nvPr/>
        </p:nvSpPr>
        <p:spPr>
          <a:xfrm>
            <a:off x="1290104" y="697513"/>
            <a:ext cx="218037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de-DE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EAAD: egy globális fenntartható hálózat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B4AF90F-9967-4837-8E61-247F68B4D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3545" y="305153"/>
            <a:ext cx="3315403" cy="1800382"/>
          </a:xfrm>
          <a:prstGeom prst="rect">
            <a:avLst/>
          </a:prstGeom>
        </p:spPr>
      </p:pic>
      <p:sp>
        <p:nvSpPr>
          <p:cNvPr id="94" name="Google Shape;94;p2"/>
          <p:cNvSpPr txBox="1"/>
          <p:nvPr/>
        </p:nvSpPr>
        <p:spPr>
          <a:xfrm>
            <a:off x="1040041" y="8457099"/>
            <a:ext cx="6858819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3600"/>
              <a:buFont typeface="Calibri"/>
              <a:buNone/>
            </a:pPr>
            <a:r>
              <a:rPr lang="de-DE" sz="3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EAAD-tagok:</a:t>
            </a:r>
            <a:r>
              <a:rPr lang="de-DE" sz="3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3600"/>
              <a:buFont typeface="Calibri"/>
              <a:buNone/>
            </a:pPr>
            <a:r>
              <a:rPr lang="de-DE" sz="3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közösségi alapú </a:t>
            </a:r>
            <a:r>
              <a:rPr lang="de-DE" sz="3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4-szintű beavatkozás </a:t>
            </a:r>
            <a:r>
              <a:rPr lang="de-DE" sz="3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végrehajtása</a:t>
            </a:r>
            <a:r>
              <a:rPr lang="de-DE" sz="3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3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több mint 120 régióban, 15 országban Európában és azon túl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1290104" y="4777324"/>
            <a:ext cx="21803792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Arial"/>
              <a:buNone/>
            </a:pPr>
            <a:endParaRPr sz="4000" b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Arial"/>
              <a:buChar char="•"/>
            </a:pPr>
            <a:r>
              <a:rPr lang="de-DE" sz="4000" b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de-DE" sz="4000" b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4000" b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partner</a:t>
            </a:r>
            <a:r>
              <a:rPr lang="de-DE" sz="4000" b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4000" b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10 Európai országból: </a:t>
            </a:r>
            <a:r>
              <a:rPr lang="de-DE" sz="4000" b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Belgium, Bulgária, </a:t>
            </a:r>
            <a:endParaRPr sz="4000" b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Arial"/>
              <a:buChar char="•"/>
            </a:pPr>
            <a:r>
              <a:rPr lang="de-DE" sz="4000" b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Észtország, Olaszország, Németország, Görögország, Magyarország, Írország, Lengyelország és Spanyolország</a:t>
            </a:r>
            <a:endParaRPr sz="4000" b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Arial"/>
              <a:buNone/>
            </a:pPr>
            <a:endParaRPr sz="4000" b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Arial"/>
              <a:buChar char="•"/>
            </a:pPr>
            <a:r>
              <a:rPr lang="de-DE" sz="4000" b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Célja a </a:t>
            </a:r>
            <a:r>
              <a:rPr lang="de-DE" sz="4000" b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depressziós emberek gondozásának </a:t>
            </a:r>
            <a:r>
              <a:rPr lang="de-DE" sz="4000" b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elősegítése és az </a:t>
            </a:r>
            <a:r>
              <a:rPr lang="de-DE" sz="4000" b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öngyilkos magatartás </a:t>
            </a:r>
            <a:r>
              <a:rPr lang="de-DE" sz="4000" b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megelőzése:</a:t>
            </a:r>
            <a:endParaRPr sz="4000" b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None/>
            </a:pPr>
            <a:endParaRPr sz="4000" b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06488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Arial"/>
              <a:buChar char="•"/>
            </a:pPr>
            <a:r>
              <a:rPr lang="de-DE" sz="4000" b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az EAAD közösségi alapú 4 szintű beavatkozásainak megvalósítása</a:t>
            </a:r>
            <a:endParaRPr sz="4000" b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06488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Arial" panose="020B0604020202020204" pitchFamily="34" charset="0"/>
              <a:buChar char="•"/>
            </a:pPr>
            <a:r>
              <a:rPr lang="de-DE" sz="4000" b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az iFightDepression® eszköz népszerűsítése és elterjesztése a partnerországokban</a:t>
            </a:r>
            <a:endParaRPr sz="4000" b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586E75-1BC8-49C9-A1B8-808193F8D70B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Google Shape;83;p1">
            <a:extLst>
              <a:ext uri="{FF2B5EF4-FFF2-40B4-BE49-F238E27FC236}">
                <a16:creationId xmlns:a16="http://schemas.microsoft.com/office/drawing/2014/main" id="{F0DA22EB-0C04-4E05-B0CA-DCB1BCE11EEB}"/>
              </a:ext>
            </a:extLst>
          </p:cNvPr>
          <p:cNvSpPr txBox="1"/>
          <p:nvPr/>
        </p:nvSpPr>
        <p:spPr>
          <a:xfrm>
            <a:off x="1290104" y="697513"/>
            <a:ext cx="218037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de-DE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EAAD-Best project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B71933D9-1FC5-415C-B3FA-EB2A8BC4D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3545" y="305153"/>
            <a:ext cx="3315403" cy="18003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/>
          <p:nvPr/>
        </p:nvSpPr>
        <p:spPr>
          <a:xfrm>
            <a:off x="1290104" y="2980165"/>
            <a:ext cx="10079547" cy="9335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151515"/>
              </a:buClr>
              <a:buSzPts val="4000"/>
              <a:buFont typeface="Arial"/>
              <a:buChar char="•"/>
            </a:pPr>
            <a:r>
              <a:rPr lang="de-DE" sz="4000" dirty="0" err="1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Messze</a:t>
            </a:r>
            <a:r>
              <a:rPr lang="de-DE" sz="4000" dirty="0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 a </a:t>
            </a:r>
            <a:r>
              <a:rPr lang="de-DE" sz="4000" b="1" dirty="0" err="1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legfontosabb</a:t>
            </a:r>
            <a:r>
              <a:rPr lang="de-DE" sz="4000" dirty="0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de-DE" sz="4000" dirty="0" err="1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mentális</a:t>
            </a:r>
            <a:r>
              <a:rPr lang="de-DE" sz="4000" dirty="0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de-DE" sz="4000" dirty="0" err="1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zavar</a:t>
            </a:r>
            <a:r>
              <a:rPr lang="de-DE" sz="4000" dirty="0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de-DE" sz="4000" dirty="0" err="1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gyakori</a:t>
            </a:r>
            <a:r>
              <a:rPr lang="de-DE" sz="4000" dirty="0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de-DE" sz="4000" dirty="0" err="1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súlyos</a:t>
            </a:r>
            <a:r>
              <a:rPr lang="de-DE" sz="4000" dirty="0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de-DE" sz="4000" dirty="0" err="1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életveszélyes</a:t>
            </a:r>
            <a:endParaRPr sz="4000" dirty="0">
              <a:solidFill>
                <a:srgbClr val="151515"/>
              </a:solidFill>
              <a:latin typeface="Calibri"/>
              <a:cs typeface="Calibri"/>
              <a:sym typeface="Calibri"/>
            </a:endParaRPr>
          </a:p>
          <a:p>
            <a:pPr marL="571500" indent="-571500">
              <a:lnSpc>
                <a:spcPct val="150000"/>
              </a:lnSpc>
              <a:buClr>
                <a:srgbClr val="151515"/>
              </a:buClr>
              <a:buSzPts val="4000"/>
              <a:buFont typeface="Arial"/>
              <a:buChar char="•"/>
            </a:pPr>
            <a:r>
              <a:rPr lang="de-DE" sz="4000" dirty="0" err="1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Messze</a:t>
            </a:r>
            <a:r>
              <a:rPr lang="de-DE" sz="4000" dirty="0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 a </a:t>
            </a:r>
            <a:r>
              <a:rPr lang="de-DE" sz="4000" b="1" dirty="0" err="1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legköltségesebb</a:t>
            </a:r>
            <a:r>
              <a:rPr lang="de-DE" sz="4000" dirty="0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de-DE" sz="4000" dirty="0" err="1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mentális</a:t>
            </a:r>
            <a:r>
              <a:rPr lang="de-DE" sz="4000" dirty="0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de-DE" sz="4000" dirty="0" err="1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zavar</a:t>
            </a:r>
            <a:r>
              <a:rPr lang="de-DE" sz="4000" dirty="0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de-DE" sz="4000" dirty="0" err="1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betegszabadság</a:t>
            </a:r>
            <a:r>
              <a:rPr lang="de-DE" sz="4000" dirty="0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de-DE" sz="4000" dirty="0" err="1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korai</a:t>
            </a:r>
            <a:r>
              <a:rPr lang="de-DE" sz="4000" dirty="0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de-DE" sz="4000" dirty="0" err="1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nyugdíjazás</a:t>
            </a:r>
            <a:r>
              <a:rPr lang="de-DE" sz="4000" dirty="0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de-DE" sz="4000" dirty="0" err="1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munkaképtelenség</a:t>
            </a:r>
            <a:r>
              <a:rPr lang="hu-HU" sz="4000" dirty="0">
                <a:solidFill>
                  <a:srgbClr val="151515"/>
                </a:solidFill>
                <a:latin typeface="Calibri"/>
                <a:cs typeface="Calibri"/>
                <a:sym typeface="Calibri"/>
              </a:rPr>
              <a:t>, m</a:t>
            </a:r>
            <a:r>
              <a:rPr lang="de-DE" sz="4000" b="0" i="0" u="none" strike="noStrike" cap="none" dirty="0" err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agas</a:t>
            </a:r>
            <a:r>
              <a:rPr lang="de-DE" sz="4000" b="0" i="0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 diagnosztizálási és terápiás költségek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Arial"/>
              <a:buChar char="•"/>
            </a:pPr>
            <a:r>
              <a:rPr lang="de-DE" sz="4000" b="1" i="0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Hatékony kezelések </a:t>
            </a:r>
            <a:r>
              <a:rPr lang="de-DE" sz="4000" b="0" i="0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állnak rendelkezésre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Arial"/>
              <a:buChar char="•"/>
            </a:pPr>
            <a:r>
              <a:rPr lang="de-DE" sz="4000" b="0" i="0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Jó </a:t>
            </a:r>
            <a:r>
              <a:rPr lang="de-DE" sz="4000" b="1" i="0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gyógyulási esélyek</a:t>
            </a:r>
            <a:endParaRPr sz="4000" b="1" i="0" u="none" strike="sngStrike" cap="none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Arial"/>
              <a:buChar char="•"/>
            </a:pPr>
            <a:r>
              <a:rPr lang="de-DE" sz="4000" b="0" i="0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Szorosan kapcsolódik az </a:t>
            </a:r>
            <a:r>
              <a:rPr lang="de-DE" sz="4000" b="1" i="0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öngyilkossági magatartáshoz</a:t>
            </a:r>
            <a:endParaRPr sz="4000" b="1" i="0" u="none" strike="noStrike" cap="none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6" descr="mid-age-mann hat auf einem beratungsgespräch - counsellor stock-fotos und bil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9651" y="3272773"/>
            <a:ext cx="12263370" cy="81555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B58DD-E488-4D82-9934-F7F84E21F455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Google Shape;83;p1">
            <a:extLst>
              <a:ext uri="{FF2B5EF4-FFF2-40B4-BE49-F238E27FC236}">
                <a16:creationId xmlns:a16="http://schemas.microsoft.com/office/drawing/2014/main" id="{DA82D0FE-0AEC-4C81-B932-7AC30524CB9D}"/>
              </a:ext>
            </a:extLst>
          </p:cNvPr>
          <p:cNvSpPr txBox="1"/>
          <p:nvPr/>
        </p:nvSpPr>
        <p:spPr>
          <a:xfrm>
            <a:off x="1290104" y="697513"/>
            <a:ext cx="218037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de-DE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Depresszió: gyakoriság, tünetek, okok és kezelés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FF2C51A-5956-42C9-92FE-1DD21789E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3545" y="305153"/>
            <a:ext cx="3315403" cy="18003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/>
          <p:nvPr/>
        </p:nvSpPr>
        <p:spPr>
          <a:xfrm>
            <a:off x="1343542" y="3108204"/>
            <a:ext cx="9483785" cy="817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de-DE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depresszió minden korcsoportot érint, </a:t>
            </a:r>
            <a:r>
              <a:rPr lang="de-DE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gyermekeket/serdülőket, felnőtteket és </a:t>
            </a:r>
            <a:r>
              <a:rPr lang="de-DE" sz="4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időseket</a:t>
            </a:r>
            <a:endParaRPr lang="hu-HU"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de-DE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Világszerte a depresszió a </a:t>
            </a:r>
            <a:r>
              <a:rPr lang="de-DE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rokkantság</a:t>
            </a:r>
            <a:r>
              <a:rPr lang="de-DE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egyik</a:t>
            </a:r>
            <a:r>
              <a:rPr lang="hu-HU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vezető</a:t>
            </a:r>
            <a:r>
              <a:rPr lang="de-DE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oka</a:t>
            </a:r>
            <a:r>
              <a:rPr lang="de-DE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hu-HU"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de-DE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nők </a:t>
            </a:r>
            <a:r>
              <a:rPr lang="de-DE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kétszer gyakrabban érintettek mint a </a:t>
            </a:r>
            <a:r>
              <a:rPr lang="de-DE" sz="4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férfiak</a:t>
            </a:r>
            <a:endParaRPr lang="hu-HU"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endParaRPr sz="4000"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de-DE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Európában mintegy </a:t>
            </a:r>
            <a:r>
              <a:rPr lang="de-DE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 millió ember  </a:t>
            </a:r>
            <a:r>
              <a:rPr lang="de-DE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szenved depresszióban (Egészségügyi Világszervezet, 2021)</a:t>
            </a:r>
            <a:endParaRPr sz="4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7" descr="rückansicht des umarmten älterenpaares, das ihre familie in der natur betrachtet. - age group stock-fotos und bil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5507" y="3165748"/>
            <a:ext cx="12183441" cy="81222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E3849E-1223-45F9-B35C-FD7B9D5D7694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Google Shape;83;p1">
            <a:extLst>
              <a:ext uri="{FF2B5EF4-FFF2-40B4-BE49-F238E27FC236}">
                <a16:creationId xmlns:a16="http://schemas.microsoft.com/office/drawing/2014/main" id="{F49CD063-014D-4B0D-8531-E5BECCDBC5C4}"/>
              </a:ext>
            </a:extLst>
          </p:cNvPr>
          <p:cNvSpPr txBox="1"/>
          <p:nvPr/>
        </p:nvSpPr>
        <p:spPr>
          <a:xfrm>
            <a:off x="1290104" y="697513"/>
            <a:ext cx="218037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de-DE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Kiket érinthet a depresszió?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66A2642-437D-4734-8873-D208AA547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3545" y="305153"/>
            <a:ext cx="3315403" cy="18003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/>
          <p:nvPr/>
        </p:nvSpPr>
        <p:spPr>
          <a:xfrm>
            <a:off x="1290103" y="3140456"/>
            <a:ext cx="14815805" cy="86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de-DE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depressziót gyakran alábecsülik, </a:t>
            </a:r>
            <a:r>
              <a:rPr lang="de-DE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levertségnek, a nehéz életkörülményekre</a:t>
            </a:r>
            <a:r>
              <a:rPr lang="de-DE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adott </a:t>
            </a:r>
            <a:r>
              <a:rPr lang="de-DE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természetes </a:t>
            </a:r>
            <a:r>
              <a:rPr lang="de-DE" sz="4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reakciónak</a:t>
            </a:r>
            <a:r>
              <a:rPr lang="de-DE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4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tartják</a:t>
            </a:r>
            <a:endParaRPr lang="hu-HU" sz="4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endParaRPr lang="hu-HU" sz="4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de-DE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depressziós emberek gyakran nem kérnek szakmai segítséget az </a:t>
            </a:r>
            <a:r>
              <a:rPr lang="de-DE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enerváltság, reménytelenség </a:t>
            </a:r>
            <a:r>
              <a:rPr lang="de-DE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vagy</a:t>
            </a:r>
            <a:r>
              <a:rPr lang="de-DE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4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megbélyegzés</a:t>
            </a:r>
            <a:r>
              <a:rPr lang="de-DE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4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miatt</a:t>
            </a:r>
            <a:endParaRPr lang="hu-HU" sz="4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endParaRPr lang="hu-HU" sz="4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endParaRPr sz="1800"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de-DE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depressziót gyakran </a:t>
            </a:r>
            <a:r>
              <a:rPr lang="de-DE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leplezik fizikális tünetek</a:t>
            </a:r>
            <a:r>
              <a:rPr lang="de-DE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így gyakran a háziorvosok és más egészségügyi szakemberek figyelmét is elkerüli</a:t>
            </a:r>
            <a:endParaRPr sz="4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9" descr="reife mann lacht, wenn nicht wiederzuerkennen teen macht einen witz - mental health stock-fotos und bil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61873" y="3002874"/>
            <a:ext cx="6677075" cy="100156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5756EF-7997-4062-A0DE-E96E68F3811B}"/>
              </a:ext>
            </a:extLst>
          </p:cNvPr>
          <p:cNvSpPr/>
          <p:nvPr/>
        </p:nvSpPr>
        <p:spPr>
          <a:xfrm>
            <a:off x="0" y="0"/>
            <a:ext cx="24384000" cy="2410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Google Shape;83;p1">
            <a:extLst>
              <a:ext uri="{FF2B5EF4-FFF2-40B4-BE49-F238E27FC236}">
                <a16:creationId xmlns:a16="http://schemas.microsoft.com/office/drawing/2014/main" id="{BB0D8298-9BD3-414D-B315-14B2786E39A5}"/>
              </a:ext>
            </a:extLst>
          </p:cNvPr>
          <p:cNvSpPr txBox="1"/>
          <p:nvPr/>
        </p:nvSpPr>
        <p:spPr>
          <a:xfrm>
            <a:off x="1290104" y="697513"/>
            <a:ext cx="218037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6000"/>
              <a:buFont typeface="Calibri"/>
              <a:buNone/>
            </a:pPr>
            <a:r>
              <a:rPr lang="en-US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Miért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nem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észlelhető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gyakran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a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depresszió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?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F728263-A0CA-4992-AE0D-C615F5CC6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3545" y="305153"/>
            <a:ext cx="3315403" cy="1800382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äsentation1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1907AD-9F97-490E-84F0-79EF5827336C}" vid="{5C608ABE-05DF-4B61-9888-6190B702E076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2468</Words>
  <Application>Microsoft Office PowerPoint</Application>
  <PresentationFormat>Egyéni</PresentationFormat>
  <Paragraphs>482</Paragraphs>
  <Slides>43</Slides>
  <Notes>19</Notes>
  <HiddenSlides>19</HiddenSlides>
  <MMClips>0</MMClips>
  <ScaleCrop>false</ScaleCrop>
  <HeadingPairs>
    <vt:vector size="8" baseType="variant">
      <vt:variant>
        <vt:lpstr>Használt betűtípusok</vt:lpstr>
      </vt:variant>
      <vt:variant>
        <vt:i4>13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43</vt:i4>
      </vt:variant>
    </vt:vector>
  </HeadingPairs>
  <TitlesOfParts>
    <vt:vector size="60" baseType="lpstr">
      <vt:lpstr>Calisto MT</vt:lpstr>
      <vt:lpstr>Frutiger LT 45 Light</vt:lpstr>
      <vt:lpstr>Calibri</vt:lpstr>
      <vt:lpstr>Courier New</vt:lpstr>
      <vt:lpstr>Helvetica Neue</vt:lpstr>
      <vt:lpstr>Symbol</vt:lpstr>
      <vt:lpstr>Wingdings</vt:lpstr>
      <vt:lpstr>Times New Roman</vt:lpstr>
      <vt:lpstr>BlinkMacSystemFont</vt:lpstr>
      <vt:lpstr>Wingdings 2</vt:lpstr>
      <vt:lpstr>Roboto</vt:lpstr>
      <vt:lpstr>Arial</vt:lpstr>
      <vt:lpstr>Comic Sans MS</vt:lpstr>
      <vt:lpstr>Präsentation1</vt:lpstr>
      <vt:lpstr>Theme1</vt:lpstr>
      <vt:lpstr>Bitmap Image</vt:lpstr>
      <vt:lpstr>Chart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depresszió felismerését befolyásolja</vt:lpstr>
      <vt:lpstr>PowerPoint-bemutató</vt:lpstr>
      <vt:lpstr>PowerPoint-bemutató</vt:lpstr>
      <vt:lpstr>PowerPoint-bemutató</vt:lpstr>
      <vt:lpstr>PowerPoint-bemutató</vt:lpstr>
      <vt:lpstr>Amit tudni lehet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Telefonos támogatás </vt:lpstr>
      <vt:lpstr>Eredmények: Reménytelenség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Ulrich Hegerl</dc:creator>
  <cp:lastModifiedBy>András András</cp:lastModifiedBy>
  <cp:revision>22</cp:revision>
  <dcterms:modified xsi:type="dcterms:W3CDTF">2022-10-10T07:37:16Z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0x010100B0F6052CF491B94B9930A7766A90A1D4</vt:lpwstr>
  </property>
</Properties>
</file>