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xls" ContentType="application/vnd.ms-excel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Play" panose="020B0604020202020204" charset="0"/>
      <p:regular r:id="rId20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2" roundtripDataSignature="AMtx7mjn7cpDllbVYrlixBbLrL0WH0TkJ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D01EF49-21B6-454A-A76B-5282263B9C43}">
  <a:tblStyle styleId="{DD01EF49-21B6-454A-A76B-5282263B9C43}" styleName="Table_0">
    <a:wholeTbl>
      <a:tcTxStyle b="off" i="off">
        <a:font>
          <a:latin typeface="Walbaum Display"/>
          <a:ea typeface="Walbaum Display"/>
          <a:cs typeface="Walbaum Display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4EFEC"/>
          </a:solidFill>
        </a:fill>
      </a:tcStyle>
    </a:wholeTbl>
    <a:band1H>
      <a:tcTxStyle/>
      <a:tcStyle>
        <a:tcBdr/>
        <a:fill>
          <a:solidFill>
            <a:srgbClr val="E9DDD8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9DDD8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Walbaum Display"/>
          <a:ea typeface="Walbaum Display"/>
          <a:cs typeface="Walbaum Display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Walbaum Display"/>
          <a:ea typeface="Walbaum Display"/>
          <a:cs typeface="Walbaum Display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Walbaum Display"/>
          <a:ea typeface="Walbaum Display"/>
          <a:cs typeface="Walbaum Display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Walbaum Display"/>
          <a:ea typeface="Walbaum Display"/>
          <a:cs typeface="Walbaum Display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customschemas.google.com/relationships/presentationmetadata" Target="meta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Zsuzsa\El&#337;ad&#225;s_2022.10\havi%20betegell&#225;t&#225;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Zsuzsa\El&#337;ad&#225;s_2022.10\els&#337;_ell&#225;t&#225;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Zsuzsa\El&#337;ad&#225;s_2022.10\els&#337;_ell&#225;t&#225;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Zsuzsa\El&#337;ad&#225;s_2022.10\els&#337;_ell&#225;t&#225;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Zsuzsa\El&#337;ad&#225;s_2022.10\El&#337;ad_2022_10_10_v0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Zsuzsa\El&#337;ad&#225;s_2022.10\El&#337;ad_2022_10_10_v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Zsuzsa\El&#337;ad&#225;s_2022.10\El&#337;ad_2022_10_10_v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hu-HU" sz="2400" b="0" dirty="0"/>
              <a:t>Teljes felnőtt betegellátás </a:t>
            </a:r>
          </a:p>
        </c:rich>
      </c:tx>
      <c:layout>
        <c:manualLayout>
          <c:xMode val="edge"/>
          <c:yMode val="edge"/>
          <c:x val="0.31581415303856247"/>
          <c:y val="1.7534428142066835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Munka1!$B$19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cat>
            <c:strRef>
              <c:f>Munka1!$A$20:$A$31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már</c:v>
                </c:pt>
                <c:pt idx="3">
                  <c:v>ápr</c:v>
                </c:pt>
                <c:pt idx="4">
                  <c:v>máj</c:v>
                </c:pt>
                <c:pt idx="5">
                  <c:v>jún</c:v>
                </c:pt>
                <c:pt idx="6">
                  <c:v>júl</c:v>
                </c:pt>
                <c:pt idx="7">
                  <c:v>aug</c:v>
                </c:pt>
                <c:pt idx="8">
                  <c:v>szep</c:v>
                </c:pt>
                <c:pt idx="9">
                  <c:v>okt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Munka1!$B$20:$B$31</c:f>
              <c:numCache>
                <c:formatCode>General</c:formatCode>
                <c:ptCount val="12"/>
                <c:pt idx="0">
                  <c:v>722</c:v>
                </c:pt>
                <c:pt idx="1">
                  <c:v>774</c:v>
                </c:pt>
                <c:pt idx="2">
                  <c:v>731</c:v>
                </c:pt>
                <c:pt idx="3">
                  <c:v>849</c:v>
                </c:pt>
                <c:pt idx="4">
                  <c:v>895</c:v>
                </c:pt>
                <c:pt idx="5">
                  <c:v>702</c:v>
                </c:pt>
                <c:pt idx="6">
                  <c:v>877</c:v>
                </c:pt>
                <c:pt idx="7">
                  <c:v>647</c:v>
                </c:pt>
                <c:pt idx="8">
                  <c:v>860</c:v>
                </c:pt>
                <c:pt idx="9">
                  <c:v>827</c:v>
                </c:pt>
                <c:pt idx="10">
                  <c:v>844</c:v>
                </c:pt>
                <c:pt idx="11">
                  <c:v>665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A28-4E72-8E58-13CFBF184A90}"/>
            </c:ext>
          </c:extLst>
        </c:ser>
        <c:ser>
          <c:idx val="1"/>
          <c:order val="1"/>
          <c:tx>
            <c:strRef>
              <c:f>Munka1!$C$19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Munka1!$A$20:$A$31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már</c:v>
                </c:pt>
                <c:pt idx="3">
                  <c:v>ápr</c:v>
                </c:pt>
                <c:pt idx="4">
                  <c:v>máj</c:v>
                </c:pt>
                <c:pt idx="5">
                  <c:v>jún</c:v>
                </c:pt>
                <c:pt idx="6">
                  <c:v>júl</c:v>
                </c:pt>
                <c:pt idx="7">
                  <c:v>aug</c:v>
                </c:pt>
                <c:pt idx="8">
                  <c:v>szep</c:v>
                </c:pt>
                <c:pt idx="9">
                  <c:v>okt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Munka1!$C$20:$C$31</c:f>
              <c:numCache>
                <c:formatCode>General</c:formatCode>
                <c:ptCount val="12"/>
                <c:pt idx="0">
                  <c:v>725</c:v>
                </c:pt>
                <c:pt idx="1">
                  <c:v>939</c:v>
                </c:pt>
                <c:pt idx="2">
                  <c:v>761</c:v>
                </c:pt>
                <c:pt idx="3">
                  <c:v>835</c:v>
                </c:pt>
                <c:pt idx="4">
                  <c:v>800</c:v>
                </c:pt>
                <c:pt idx="5">
                  <c:v>831</c:v>
                </c:pt>
                <c:pt idx="6">
                  <c:v>669</c:v>
                </c:pt>
                <c:pt idx="7">
                  <c:v>749</c:v>
                </c:pt>
                <c:pt idx="8">
                  <c:v>934</c:v>
                </c:pt>
                <c:pt idx="9">
                  <c:v>886</c:v>
                </c:pt>
                <c:pt idx="10">
                  <c:v>853</c:v>
                </c:pt>
                <c:pt idx="11">
                  <c:v>754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A28-4E72-8E58-13CFBF184A90}"/>
            </c:ext>
          </c:extLst>
        </c:ser>
        <c:ser>
          <c:idx val="2"/>
          <c:order val="2"/>
          <c:tx>
            <c:strRef>
              <c:f>Munka1!$D$19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Munka1!$A$20:$A$31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már</c:v>
                </c:pt>
                <c:pt idx="3">
                  <c:v>ápr</c:v>
                </c:pt>
                <c:pt idx="4">
                  <c:v>máj</c:v>
                </c:pt>
                <c:pt idx="5">
                  <c:v>jún</c:v>
                </c:pt>
                <c:pt idx="6">
                  <c:v>júl</c:v>
                </c:pt>
                <c:pt idx="7">
                  <c:v>aug</c:v>
                </c:pt>
                <c:pt idx="8">
                  <c:v>szep</c:v>
                </c:pt>
                <c:pt idx="9">
                  <c:v>okt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Munka1!$D$20:$D$31</c:f>
              <c:numCache>
                <c:formatCode>General</c:formatCode>
                <c:ptCount val="12"/>
                <c:pt idx="0">
                  <c:v>735</c:v>
                </c:pt>
                <c:pt idx="1">
                  <c:v>826</c:v>
                </c:pt>
                <c:pt idx="2">
                  <c:v>839</c:v>
                </c:pt>
                <c:pt idx="3">
                  <c:v>876</c:v>
                </c:pt>
                <c:pt idx="4">
                  <c:v>1051</c:v>
                </c:pt>
                <c:pt idx="5">
                  <c:v>1051</c:v>
                </c:pt>
                <c:pt idx="6">
                  <c:v>789</c:v>
                </c:pt>
                <c:pt idx="7">
                  <c:v>861</c:v>
                </c:pt>
                <c:pt idx="8">
                  <c:v>1031</c:v>
                </c:pt>
                <c:pt idx="9">
                  <c:v>1083</c:v>
                </c:pt>
                <c:pt idx="10">
                  <c:v>1041</c:v>
                </c:pt>
                <c:pt idx="11">
                  <c:v>814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A28-4E72-8E58-13CFBF184A90}"/>
            </c:ext>
          </c:extLst>
        </c:ser>
        <c:ser>
          <c:idx val="3"/>
          <c:order val="3"/>
          <c:tx>
            <c:strRef>
              <c:f>Munka1!$E$19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Munka1!$A$20:$A$31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már</c:v>
                </c:pt>
                <c:pt idx="3">
                  <c:v>ápr</c:v>
                </c:pt>
                <c:pt idx="4">
                  <c:v>máj</c:v>
                </c:pt>
                <c:pt idx="5">
                  <c:v>jún</c:v>
                </c:pt>
                <c:pt idx="6">
                  <c:v>júl</c:v>
                </c:pt>
                <c:pt idx="7">
                  <c:v>aug</c:v>
                </c:pt>
                <c:pt idx="8">
                  <c:v>szep</c:v>
                </c:pt>
                <c:pt idx="9">
                  <c:v>okt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Munka1!$E$20:$E$31</c:f>
              <c:numCache>
                <c:formatCode>General</c:formatCode>
                <c:ptCount val="12"/>
                <c:pt idx="0">
                  <c:v>942</c:v>
                </c:pt>
                <c:pt idx="1">
                  <c:v>922</c:v>
                </c:pt>
                <c:pt idx="2">
                  <c:v>1114</c:v>
                </c:pt>
                <c:pt idx="3">
                  <c:v>882</c:v>
                </c:pt>
                <c:pt idx="4">
                  <c:v>1074</c:v>
                </c:pt>
                <c:pt idx="5">
                  <c:v>1042</c:v>
                </c:pt>
                <c:pt idx="6">
                  <c:v>902</c:v>
                </c:pt>
                <c:pt idx="7">
                  <c:v>747</c:v>
                </c:pt>
                <c:pt idx="8">
                  <c:v>1400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A28-4E72-8E58-13CFBF184A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7053128"/>
        <c:axId val="317055480"/>
      </c:barChart>
      <c:catAx>
        <c:axId val="3170531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17055480"/>
        <c:crosses val="autoZero"/>
        <c:auto val="1"/>
        <c:lblAlgn val="ctr"/>
        <c:lblOffset val="100"/>
        <c:noMultiLvlLbl val="0"/>
      </c:catAx>
      <c:valAx>
        <c:axId val="3170554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05312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1"/>
          <c:order val="0"/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91C-49D9-BE5D-8AD3A1EE5458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91C-49D9-BE5D-8AD3A1EE5458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91C-49D9-BE5D-8AD3A1EE5458}"/>
              </c:ext>
            </c:extLst>
          </c:dPt>
          <c:cat>
            <c:numLit>
              <c:formatCode>General</c:formatCode>
              <c:ptCount val="4"/>
              <c:pt idx="0">
                <c:v>2019</c:v>
              </c:pt>
              <c:pt idx="1">
                <c:v>2020</c:v>
              </c:pt>
              <c:pt idx="2">
                <c:v>2021</c:v>
              </c:pt>
              <c:pt idx="3">
                <c:v>2022</c:v>
              </c:pt>
            </c:numLit>
          </c:cat>
          <c:val>
            <c:numRef>
              <c:f>Munka1!$B$16:$B$19</c:f>
              <c:numCache>
                <c:formatCode>General</c:formatCode>
                <c:ptCount val="4"/>
                <c:pt idx="0">
                  <c:v>410</c:v>
                </c:pt>
                <c:pt idx="1">
                  <c:v>294</c:v>
                </c:pt>
                <c:pt idx="2">
                  <c:v>352</c:v>
                </c:pt>
                <c:pt idx="3">
                  <c:v>338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291C-49D9-BE5D-8AD3A1EE54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17050384"/>
        <c:axId val="317055872"/>
        <c:axId val="0"/>
      </c:bar3DChart>
      <c:catAx>
        <c:axId val="31705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055872"/>
        <c:crosses val="autoZero"/>
        <c:auto val="1"/>
        <c:lblAlgn val="ctr"/>
        <c:lblOffset val="100"/>
        <c:noMultiLvlLbl val="0"/>
      </c:catAx>
      <c:valAx>
        <c:axId val="3170558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05038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7226146364057436E-2"/>
          <c:y val="7.662050864331614E-2"/>
          <c:w val="0.75684248108692298"/>
          <c:h val="0.82371689745678345"/>
        </c:manualLayout>
      </c:layout>
      <c:lineChart>
        <c:grouping val="standard"/>
        <c:varyColors val="0"/>
        <c:ser>
          <c:idx val="0"/>
          <c:order val="0"/>
          <c:tx>
            <c:strRef>
              <c:f>Munka1!$B$2</c:f>
              <c:strCache>
                <c:ptCount val="1"/>
                <c:pt idx="0">
                  <c:v>2019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cat>
            <c:strRef>
              <c:f>Munka1!$A$3:$A$14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már</c:v>
                </c:pt>
                <c:pt idx="3">
                  <c:v>ápr</c:v>
                </c:pt>
                <c:pt idx="4">
                  <c:v>máj</c:v>
                </c:pt>
                <c:pt idx="5">
                  <c:v>jún</c:v>
                </c:pt>
                <c:pt idx="6">
                  <c:v>júl</c:v>
                </c:pt>
                <c:pt idx="7">
                  <c:v>aug</c:v>
                </c:pt>
                <c:pt idx="8">
                  <c:v>szep</c:v>
                </c:pt>
                <c:pt idx="9">
                  <c:v>okt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Munka1!$B$3:$B$14</c:f>
              <c:numCache>
                <c:formatCode>General</c:formatCode>
                <c:ptCount val="12"/>
                <c:pt idx="0">
                  <c:v>28</c:v>
                </c:pt>
                <c:pt idx="1">
                  <c:v>35</c:v>
                </c:pt>
                <c:pt idx="2">
                  <c:v>37</c:v>
                </c:pt>
                <c:pt idx="3">
                  <c:v>44</c:v>
                </c:pt>
                <c:pt idx="4">
                  <c:v>39</c:v>
                </c:pt>
                <c:pt idx="5">
                  <c:v>37</c:v>
                </c:pt>
                <c:pt idx="6">
                  <c:v>40</c:v>
                </c:pt>
                <c:pt idx="7">
                  <c:v>13</c:v>
                </c:pt>
                <c:pt idx="8">
                  <c:v>26</c:v>
                </c:pt>
                <c:pt idx="9">
                  <c:v>30</c:v>
                </c:pt>
                <c:pt idx="10">
                  <c:v>45</c:v>
                </c:pt>
                <c:pt idx="11">
                  <c:v>36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E87-4E35-94A0-11E27FBB3263}"/>
            </c:ext>
          </c:extLst>
        </c:ser>
        <c:ser>
          <c:idx val="1"/>
          <c:order val="1"/>
          <c:tx>
            <c:strRef>
              <c:f>Munka1!$C$2</c:f>
              <c:strCache>
                <c:ptCount val="1"/>
                <c:pt idx="0">
                  <c:v>2020</c:v>
                </c:pt>
              </c:strCache>
            </c:strRef>
          </c:tx>
          <c:cat>
            <c:strRef>
              <c:f>Munka1!$A$3:$A$14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már</c:v>
                </c:pt>
                <c:pt idx="3">
                  <c:v>ápr</c:v>
                </c:pt>
                <c:pt idx="4">
                  <c:v>máj</c:v>
                </c:pt>
                <c:pt idx="5">
                  <c:v>jún</c:v>
                </c:pt>
                <c:pt idx="6">
                  <c:v>júl</c:v>
                </c:pt>
                <c:pt idx="7">
                  <c:v>aug</c:v>
                </c:pt>
                <c:pt idx="8">
                  <c:v>szep</c:v>
                </c:pt>
                <c:pt idx="9">
                  <c:v>okt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Munka1!$C$3:$C$14</c:f>
              <c:numCache>
                <c:formatCode>General</c:formatCode>
                <c:ptCount val="12"/>
                <c:pt idx="0">
                  <c:v>37</c:v>
                </c:pt>
                <c:pt idx="1">
                  <c:v>48</c:v>
                </c:pt>
                <c:pt idx="2">
                  <c:v>11</c:v>
                </c:pt>
                <c:pt idx="3">
                  <c:v>2</c:v>
                </c:pt>
                <c:pt idx="4">
                  <c:v>1</c:v>
                </c:pt>
                <c:pt idx="5">
                  <c:v>29</c:v>
                </c:pt>
                <c:pt idx="6">
                  <c:v>20</c:v>
                </c:pt>
                <c:pt idx="7">
                  <c:v>24</c:v>
                </c:pt>
                <c:pt idx="8">
                  <c:v>33</c:v>
                </c:pt>
                <c:pt idx="9">
                  <c:v>40</c:v>
                </c:pt>
                <c:pt idx="10">
                  <c:v>24</c:v>
                </c:pt>
                <c:pt idx="11">
                  <c:v>25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CE87-4E35-94A0-11E27FBB32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7054696"/>
        <c:axId val="317055088"/>
      </c:lineChart>
      <c:catAx>
        <c:axId val="3170546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17055088"/>
        <c:crosses val="autoZero"/>
        <c:auto val="1"/>
        <c:lblAlgn val="ctr"/>
        <c:lblOffset val="100"/>
        <c:noMultiLvlLbl val="0"/>
      </c:catAx>
      <c:valAx>
        <c:axId val="3170550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05469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0507217847769023E-2"/>
          <c:y val="6.9889356502850941E-2"/>
          <c:w val="0.74112270341207354"/>
          <c:h val="0.84308084536307959"/>
        </c:manualLayout>
      </c:layout>
      <c:lineChart>
        <c:grouping val="standard"/>
        <c:varyColors val="0"/>
        <c:ser>
          <c:idx val="0"/>
          <c:order val="0"/>
          <c:tx>
            <c:strRef>
              <c:f>Munka1!$E$2</c:f>
              <c:strCache>
                <c:ptCount val="1"/>
                <c:pt idx="0">
                  <c:v>2021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pPr>
              <a:solidFill>
                <a:schemeClr val="accent6">
                  <a:lumMod val="75000"/>
                </a:schemeClr>
              </a:solidFill>
            </c:spPr>
          </c:marker>
          <c:cat>
            <c:strRef>
              <c:f>Munka1!$D$3:$D$14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már</c:v>
                </c:pt>
                <c:pt idx="3">
                  <c:v>ápr</c:v>
                </c:pt>
                <c:pt idx="4">
                  <c:v>máj</c:v>
                </c:pt>
                <c:pt idx="5">
                  <c:v>jún</c:v>
                </c:pt>
                <c:pt idx="6">
                  <c:v>júl</c:v>
                </c:pt>
                <c:pt idx="7">
                  <c:v>aug</c:v>
                </c:pt>
                <c:pt idx="8">
                  <c:v>szep</c:v>
                </c:pt>
                <c:pt idx="9">
                  <c:v>okt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Munka1!$E$3:$E$14</c:f>
              <c:numCache>
                <c:formatCode>General</c:formatCode>
                <c:ptCount val="12"/>
                <c:pt idx="0">
                  <c:v>24</c:v>
                </c:pt>
                <c:pt idx="1">
                  <c:v>27</c:v>
                </c:pt>
                <c:pt idx="2">
                  <c:v>40</c:v>
                </c:pt>
                <c:pt idx="3">
                  <c:v>23</c:v>
                </c:pt>
                <c:pt idx="4">
                  <c:v>38</c:v>
                </c:pt>
                <c:pt idx="5">
                  <c:v>38</c:v>
                </c:pt>
                <c:pt idx="6">
                  <c:v>24</c:v>
                </c:pt>
                <c:pt idx="7">
                  <c:v>0</c:v>
                </c:pt>
                <c:pt idx="8">
                  <c:v>35</c:v>
                </c:pt>
                <c:pt idx="9">
                  <c:v>43</c:v>
                </c:pt>
                <c:pt idx="10">
                  <c:v>39</c:v>
                </c:pt>
                <c:pt idx="11">
                  <c:v>21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376-4258-ADC0-14539B057BE0}"/>
            </c:ext>
          </c:extLst>
        </c:ser>
        <c:ser>
          <c:idx val="1"/>
          <c:order val="1"/>
          <c:tx>
            <c:strRef>
              <c:f>Munka1!$F$2</c:f>
              <c:strCache>
                <c:ptCount val="1"/>
                <c:pt idx="0">
                  <c:v>2022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pPr>
              <a:solidFill>
                <a:srgbClr val="00B050"/>
              </a:solidFill>
            </c:spPr>
          </c:marker>
          <c:cat>
            <c:strRef>
              <c:f>Munka1!$D$3:$D$14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már</c:v>
                </c:pt>
                <c:pt idx="3">
                  <c:v>ápr</c:v>
                </c:pt>
                <c:pt idx="4">
                  <c:v>máj</c:v>
                </c:pt>
                <c:pt idx="5">
                  <c:v>jún</c:v>
                </c:pt>
                <c:pt idx="6">
                  <c:v>júl</c:v>
                </c:pt>
                <c:pt idx="7">
                  <c:v>aug</c:v>
                </c:pt>
                <c:pt idx="8">
                  <c:v>szep</c:v>
                </c:pt>
                <c:pt idx="9">
                  <c:v>okt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Munka1!$F$3:$F$14</c:f>
              <c:numCache>
                <c:formatCode>General</c:formatCode>
                <c:ptCount val="12"/>
                <c:pt idx="0">
                  <c:v>35</c:v>
                </c:pt>
                <c:pt idx="1">
                  <c:v>35</c:v>
                </c:pt>
                <c:pt idx="2">
                  <c:v>61</c:v>
                </c:pt>
                <c:pt idx="3">
                  <c:v>46</c:v>
                </c:pt>
                <c:pt idx="4">
                  <c:v>45</c:v>
                </c:pt>
                <c:pt idx="5">
                  <c:v>40</c:v>
                </c:pt>
                <c:pt idx="6">
                  <c:v>50</c:v>
                </c:pt>
                <c:pt idx="7">
                  <c:v>26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7376-4258-ADC0-14539B057B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7051168"/>
        <c:axId val="317048816"/>
      </c:lineChart>
      <c:catAx>
        <c:axId val="3170511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17048816"/>
        <c:crosses val="autoZero"/>
        <c:auto val="1"/>
        <c:lblAlgn val="ctr"/>
        <c:lblOffset val="100"/>
        <c:noMultiLvlLbl val="0"/>
      </c:catAx>
      <c:valAx>
        <c:axId val="3170488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05116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[Előad_2022_10_10_v0.xlsx]Felnőtt_pszich!Kimutatás1</c:name>
    <c:fmtId val="3"/>
  </c:pivotSource>
  <c:chart>
    <c:autoTitleDeleted val="0"/>
    <c:pivotFmts>
      <c:pivotFmt>
        <c:idx val="0"/>
        <c:dLbl>
          <c:idx val="0"/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"/>
        <c:dLbl>
          <c:idx val="0"/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"/>
        <c:dLbl>
          <c:idx val="0"/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"/>
        <c:dLbl>
          <c:idx val="0"/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rgbClr val="A50021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bg1">
              <a:lumMod val="65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6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7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9525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8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9525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rgbClr val="A50021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4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bg1">
              <a:lumMod val="65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rgbClr val="A50021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chemeClr val="accent1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9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bg1">
              <a:lumMod val="65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2.865828794498405E-2"/>
          <c:y val="1.9029548495586589E-2"/>
          <c:w val="0.73015554894684442"/>
          <c:h val="0.9583097901421857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Felnőtt_pszich!$B$5:$B$6</c:f>
              <c:strCache>
                <c:ptCount val="1"/>
                <c:pt idx="0">
                  <c:v>Depresszió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Felnőtt_pszich!$A$7:$A$11</c:f>
              <c:strCach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strCache>
            </c:strRef>
          </c:cat>
          <c:val>
            <c:numRef>
              <c:f>Felnőtt_pszich!$B$7:$B$11</c:f>
              <c:numCache>
                <c:formatCode>General</c:formatCode>
                <c:ptCount val="4"/>
                <c:pt idx="0">
                  <c:v>8118</c:v>
                </c:pt>
                <c:pt idx="1">
                  <c:v>8460</c:v>
                </c:pt>
                <c:pt idx="2">
                  <c:v>9452</c:v>
                </c:pt>
                <c:pt idx="3">
                  <c:v>7410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600-48C5-878C-028884584893}"/>
            </c:ext>
          </c:extLst>
        </c:ser>
        <c:ser>
          <c:idx val="1"/>
          <c:order val="1"/>
          <c:tx>
            <c:strRef>
              <c:f>Felnőtt_pszich!$C$5:$C$6</c:f>
              <c:strCache>
                <c:ptCount val="1"/>
                <c:pt idx="0">
                  <c:v>Szorongás</c:v>
                </c:pt>
              </c:strCache>
            </c:strRef>
          </c:tx>
          <c:spPr>
            <a:solidFill>
              <a:srgbClr val="A50021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Felnőtt_pszich!$A$7:$A$11</c:f>
              <c:strCach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strCache>
            </c:strRef>
          </c:cat>
          <c:val>
            <c:numRef>
              <c:f>Felnőtt_pszich!$C$7:$C$11</c:f>
              <c:numCache>
                <c:formatCode>General</c:formatCode>
                <c:ptCount val="4"/>
                <c:pt idx="0">
                  <c:v>1807</c:v>
                </c:pt>
                <c:pt idx="1">
                  <c:v>1945</c:v>
                </c:pt>
                <c:pt idx="2">
                  <c:v>2385</c:v>
                </c:pt>
                <c:pt idx="3">
                  <c:v>1745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600-48C5-878C-028884584893}"/>
            </c:ext>
          </c:extLst>
        </c:ser>
        <c:ser>
          <c:idx val="2"/>
          <c:order val="2"/>
          <c:tx>
            <c:strRef>
              <c:f>Felnőtt_pszich!$D$5:$D$6</c:f>
              <c:strCache>
                <c:ptCount val="1"/>
                <c:pt idx="0">
                  <c:v>Schizophrenia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Felnőtt_pszich!$A$7:$A$11</c:f>
              <c:strCach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strCache>
            </c:strRef>
          </c:cat>
          <c:val>
            <c:numRef>
              <c:f>Felnőtt_pszich!$D$7:$D$11</c:f>
              <c:numCache>
                <c:formatCode>General</c:formatCode>
                <c:ptCount val="4"/>
                <c:pt idx="0">
                  <c:v>2825</c:v>
                </c:pt>
                <c:pt idx="1">
                  <c:v>2883</c:v>
                </c:pt>
                <c:pt idx="2">
                  <c:v>3173</c:v>
                </c:pt>
                <c:pt idx="3">
                  <c:v>2260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600-48C5-878C-028884584893}"/>
            </c:ext>
          </c:extLst>
        </c:ser>
        <c:ser>
          <c:idx val="3"/>
          <c:order val="3"/>
          <c:tx>
            <c:strRef>
              <c:f>Felnőtt_pszich!$E$5:$E$6</c:f>
              <c:strCache>
                <c:ptCount val="1"/>
                <c:pt idx="0">
                  <c:v>Demencia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Felnőtt_pszich!$A$7:$A$11</c:f>
              <c:strCach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strCache>
            </c:strRef>
          </c:cat>
          <c:val>
            <c:numRef>
              <c:f>Felnőtt_pszich!$E$7:$E$11</c:f>
              <c:numCache>
                <c:formatCode>General</c:formatCode>
                <c:ptCount val="4"/>
                <c:pt idx="0">
                  <c:v>1116</c:v>
                </c:pt>
                <c:pt idx="1">
                  <c:v>1172</c:v>
                </c:pt>
                <c:pt idx="2">
                  <c:v>1458</c:v>
                </c:pt>
                <c:pt idx="3">
                  <c:v>1232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600-48C5-878C-028884584893}"/>
            </c:ext>
          </c:extLst>
        </c:ser>
        <c:ser>
          <c:idx val="4"/>
          <c:order val="4"/>
          <c:tx>
            <c:strRef>
              <c:f>Felnőtt_pszich!$F$5:$F$6</c:f>
              <c:strCache>
                <c:ptCount val="1"/>
                <c:pt idx="0">
                  <c:v>Egyéb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Felnőtt_pszich!$A$7:$A$11</c:f>
              <c:strCach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strCache>
            </c:strRef>
          </c:cat>
          <c:val>
            <c:numRef>
              <c:f>Felnőtt_pszich!$F$7:$F$11</c:f>
              <c:numCache>
                <c:formatCode>General</c:formatCode>
                <c:ptCount val="4"/>
                <c:pt idx="0">
                  <c:v>1845</c:v>
                </c:pt>
                <c:pt idx="1">
                  <c:v>1872</c:v>
                </c:pt>
                <c:pt idx="2">
                  <c:v>2459</c:v>
                </c:pt>
                <c:pt idx="3">
                  <c:v>2295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600-48C5-878C-02888458489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317052344"/>
        <c:axId val="317049208"/>
      </c:barChart>
      <c:catAx>
        <c:axId val="317052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17049208"/>
        <c:crosses val="autoZero"/>
        <c:auto val="1"/>
        <c:lblAlgn val="ctr"/>
        <c:lblOffset val="100"/>
        <c:noMultiLvlLbl val="0"/>
      </c:catAx>
      <c:valAx>
        <c:axId val="317049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17052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3215855318568366"/>
          <c:y val="0.25969972881193937"/>
          <c:w val="0.16356939064958528"/>
          <c:h val="0.413415476928223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hu-HU"/>
    </a:p>
  </c:txPr>
  <c:externalData r:id="rId1">
    <c:autoUpdate val="0"/>
  </c:externalData>
  <c:extLst xmlns:c16r2="http://schemas.microsoft.com/office/drawing/2015/06/chart">
    <c:ext xmlns:c16="http://schemas.microsoft.com/office/drawing/2014/chart" uri="{E28EC0CA-F0BB-4C9C-879D-F8772B89E7AC}">
      <c16:pivotOptions16>
        <c16:showExpandCollapseFieldButtons val="1"/>
      </c16:pivotOptions16>
    </c:ex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2800" dirty="0"/>
              <a:t>Gyermek</a:t>
            </a:r>
            <a:r>
              <a:rPr lang="hu-HU" sz="2800" baseline="0" dirty="0"/>
              <a:t> mentálhigiénés ellátás</a:t>
            </a:r>
            <a:endParaRPr lang="hu-HU" sz="2800" dirty="0"/>
          </a:p>
        </c:rich>
      </c:tx>
      <c:layout>
        <c:manualLayout>
          <c:xMode val="edge"/>
          <c:yMode val="edge"/>
          <c:x val="0.1937158390272085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Gyermek_havi!$B$4</c:f>
              <c:strCache>
                <c:ptCount val="1"/>
                <c:pt idx="0">
                  <c:v>2019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Gyermek_havi!$C$3:$N$3</c:f>
              <c:strCache>
                <c:ptCount val="12"/>
                <c:pt idx="0">
                  <c:v>Január</c:v>
                </c:pt>
                <c:pt idx="1">
                  <c:v>Február</c:v>
                </c:pt>
                <c:pt idx="2">
                  <c:v>Március</c:v>
                </c:pt>
                <c:pt idx="3">
                  <c:v>Április</c:v>
                </c:pt>
                <c:pt idx="4">
                  <c:v>Május</c:v>
                </c:pt>
                <c:pt idx="5">
                  <c:v>Június</c:v>
                </c:pt>
                <c:pt idx="6">
                  <c:v>Július</c:v>
                </c:pt>
                <c:pt idx="7">
                  <c:v>Augusztus</c:v>
                </c:pt>
                <c:pt idx="8">
                  <c:v>Szeptember</c:v>
                </c:pt>
                <c:pt idx="9">
                  <c:v>Október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Gyermek_havi!$C$4:$N$4</c:f>
              <c:numCache>
                <c:formatCode>General</c:formatCode>
                <c:ptCount val="12"/>
                <c:pt idx="0">
                  <c:v>86</c:v>
                </c:pt>
                <c:pt idx="1">
                  <c:v>56</c:v>
                </c:pt>
                <c:pt idx="2">
                  <c:v>72</c:v>
                </c:pt>
                <c:pt idx="3">
                  <c:v>68</c:v>
                </c:pt>
                <c:pt idx="4">
                  <c:v>79</c:v>
                </c:pt>
                <c:pt idx="5">
                  <c:v>37</c:v>
                </c:pt>
                <c:pt idx="6">
                  <c:v>40</c:v>
                </c:pt>
                <c:pt idx="7">
                  <c:v>41</c:v>
                </c:pt>
                <c:pt idx="8">
                  <c:v>72</c:v>
                </c:pt>
                <c:pt idx="9">
                  <c:v>58</c:v>
                </c:pt>
                <c:pt idx="10">
                  <c:v>80</c:v>
                </c:pt>
                <c:pt idx="11">
                  <c:v>44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C53-4F18-ABC3-F4D040ABD981}"/>
            </c:ext>
          </c:extLst>
        </c:ser>
        <c:ser>
          <c:idx val="1"/>
          <c:order val="1"/>
          <c:tx>
            <c:strRef>
              <c:f>Gyermek_havi!$B$5</c:f>
              <c:strCache>
                <c:ptCount val="1"/>
                <c:pt idx="0">
                  <c:v>2020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Gyermek_havi!$C$3:$N$3</c:f>
              <c:strCache>
                <c:ptCount val="12"/>
                <c:pt idx="0">
                  <c:v>Január</c:v>
                </c:pt>
                <c:pt idx="1">
                  <c:v>Február</c:v>
                </c:pt>
                <c:pt idx="2">
                  <c:v>Március</c:v>
                </c:pt>
                <c:pt idx="3">
                  <c:v>Április</c:v>
                </c:pt>
                <c:pt idx="4">
                  <c:v>Május</c:v>
                </c:pt>
                <c:pt idx="5">
                  <c:v>Június</c:v>
                </c:pt>
                <c:pt idx="6">
                  <c:v>Július</c:v>
                </c:pt>
                <c:pt idx="7">
                  <c:v>Augusztus</c:v>
                </c:pt>
                <c:pt idx="8">
                  <c:v>Szeptember</c:v>
                </c:pt>
                <c:pt idx="9">
                  <c:v>Október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Gyermek_havi!$C$5:$N$5</c:f>
              <c:numCache>
                <c:formatCode>General</c:formatCode>
                <c:ptCount val="12"/>
                <c:pt idx="0">
                  <c:v>72</c:v>
                </c:pt>
                <c:pt idx="1">
                  <c:v>65</c:v>
                </c:pt>
                <c:pt idx="2">
                  <c:v>38</c:v>
                </c:pt>
                <c:pt idx="3">
                  <c:v>23</c:v>
                </c:pt>
                <c:pt idx="4">
                  <c:v>20</c:v>
                </c:pt>
                <c:pt idx="5">
                  <c:v>33</c:v>
                </c:pt>
                <c:pt idx="6">
                  <c:v>32</c:v>
                </c:pt>
                <c:pt idx="7">
                  <c:v>45</c:v>
                </c:pt>
                <c:pt idx="8">
                  <c:v>52</c:v>
                </c:pt>
                <c:pt idx="9">
                  <c:v>49</c:v>
                </c:pt>
                <c:pt idx="10">
                  <c:v>79</c:v>
                </c:pt>
                <c:pt idx="11">
                  <c:v>39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4C53-4F18-ABC3-F4D040ABD981}"/>
            </c:ext>
          </c:extLst>
        </c:ser>
        <c:ser>
          <c:idx val="2"/>
          <c:order val="2"/>
          <c:tx>
            <c:strRef>
              <c:f>Gyermek_havi!$B$6</c:f>
              <c:strCache>
                <c:ptCount val="1"/>
                <c:pt idx="0">
                  <c:v>2021</c:v>
                </c:pt>
              </c:strCache>
            </c:strRef>
          </c:tx>
          <c:spPr>
            <a:ln w="28575" cap="rnd">
              <a:solidFill>
                <a:srgbClr val="FFFF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FF00"/>
              </a:solidFill>
              <a:ln w="9525">
                <a:solidFill>
                  <a:srgbClr val="FFFF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Gyermek_havi!$C$3:$N$3</c:f>
              <c:strCache>
                <c:ptCount val="12"/>
                <c:pt idx="0">
                  <c:v>Január</c:v>
                </c:pt>
                <c:pt idx="1">
                  <c:v>Február</c:v>
                </c:pt>
                <c:pt idx="2">
                  <c:v>Március</c:v>
                </c:pt>
                <c:pt idx="3">
                  <c:v>Április</c:v>
                </c:pt>
                <c:pt idx="4">
                  <c:v>Május</c:v>
                </c:pt>
                <c:pt idx="5">
                  <c:v>Június</c:v>
                </c:pt>
                <c:pt idx="6">
                  <c:v>Július</c:v>
                </c:pt>
                <c:pt idx="7">
                  <c:v>Augusztus</c:v>
                </c:pt>
                <c:pt idx="8">
                  <c:v>Szeptember</c:v>
                </c:pt>
                <c:pt idx="9">
                  <c:v>Október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Gyermek_havi!$C$6:$N$6</c:f>
              <c:numCache>
                <c:formatCode>General</c:formatCode>
                <c:ptCount val="12"/>
                <c:pt idx="0">
                  <c:v>77</c:v>
                </c:pt>
                <c:pt idx="1">
                  <c:v>94</c:v>
                </c:pt>
                <c:pt idx="2">
                  <c:v>128</c:v>
                </c:pt>
                <c:pt idx="3">
                  <c:v>110</c:v>
                </c:pt>
                <c:pt idx="4">
                  <c:v>132</c:v>
                </c:pt>
                <c:pt idx="5">
                  <c:v>125</c:v>
                </c:pt>
                <c:pt idx="6">
                  <c:v>75</c:v>
                </c:pt>
                <c:pt idx="7">
                  <c:v>89</c:v>
                </c:pt>
                <c:pt idx="8">
                  <c:v>115</c:v>
                </c:pt>
                <c:pt idx="9">
                  <c:v>113</c:v>
                </c:pt>
                <c:pt idx="10">
                  <c:v>122</c:v>
                </c:pt>
                <c:pt idx="11">
                  <c:v>68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4C53-4F18-ABC3-F4D040ABD981}"/>
            </c:ext>
          </c:extLst>
        </c:ser>
        <c:ser>
          <c:idx val="3"/>
          <c:order val="3"/>
          <c:tx>
            <c:strRef>
              <c:f>Gyermek_havi!$B$7</c:f>
              <c:strCache>
                <c:ptCount val="1"/>
                <c:pt idx="0">
                  <c:v>2022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92D050"/>
              </a:solidFill>
              <a:ln w="9525">
                <a:solidFill>
                  <a:srgbClr val="92D05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Gyermek_havi!$C$3:$N$3</c:f>
              <c:strCache>
                <c:ptCount val="12"/>
                <c:pt idx="0">
                  <c:v>Január</c:v>
                </c:pt>
                <c:pt idx="1">
                  <c:v>Február</c:v>
                </c:pt>
                <c:pt idx="2">
                  <c:v>Március</c:v>
                </c:pt>
                <c:pt idx="3">
                  <c:v>Április</c:v>
                </c:pt>
                <c:pt idx="4">
                  <c:v>Május</c:v>
                </c:pt>
                <c:pt idx="5">
                  <c:v>Június</c:v>
                </c:pt>
                <c:pt idx="6">
                  <c:v>Július</c:v>
                </c:pt>
                <c:pt idx="7">
                  <c:v>Augusztus</c:v>
                </c:pt>
                <c:pt idx="8">
                  <c:v>Szeptember</c:v>
                </c:pt>
                <c:pt idx="9">
                  <c:v>Október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Gyermek_havi!$C$7:$N$7</c:f>
              <c:numCache>
                <c:formatCode>General</c:formatCode>
                <c:ptCount val="12"/>
                <c:pt idx="0">
                  <c:v>112</c:v>
                </c:pt>
                <c:pt idx="1">
                  <c:v>126</c:v>
                </c:pt>
                <c:pt idx="2">
                  <c:v>140</c:v>
                </c:pt>
                <c:pt idx="3">
                  <c:v>131</c:v>
                </c:pt>
                <c:pt idx="4">
                  <c:v>170</c:v>
                </c:pt>
                <c:pt idx="5">
                  <c:v>139</c:v>
                </c:pt>
                <c:pt idx="6">
                  <c:v>93</c:v>
                </c:pt>
                <c:pt idx="7">
                  <c:v>140</c:v>
                </c:pt>
                <c:pt idx="8">
                  <c:v>132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4C53-4F18-ABC3-F4D040ABD981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17049600"/>
        <c:axId val="317784040"/>
      </c:lineChart>
      <c:catAx>
        <c:axId val="317049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17784040"/>
        <c:crosses val="autoZero"/>
        <c:auto val="1"/>
        <c:lblAlgn val="ctr"/>
        <c:lblOffset val="100"/>
        <c:noMultiLvlLbl val="0"/>
      </c:catAx>
      <c:valAx>
        <c:axId val="317784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17049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[Előad_2022_10_10_v0.xlsx]Gyermek_pszich!Kimutatás1</c:name>
    <c:fmtId val="6"/>
  </c:pivotSource>
  <c:chart>
    <c:autoTitleDeleted val="0"/>
    <c:pivotFmts>
      <c:pivotFmt>
        <c:idx val="0"/>
        <c:dLbl>
          <c:idx val="0"/>
          <c:delet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"/>
        <c:dLbl>
          <c:idx val="0"/>
          <c:delet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"/>
        <c:dLbl>
          <c:idx val="0"/>
          <c:delet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"/>
        <c:dLbl>
          <c:idx val="0"/>
          <c:delet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"/>
        <c:dLbl>
          <c:idx val="0"/>
          <c:delet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"/>
        <c:dLbl>
          <c:idx val="0"/>
          <c:delet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6"/>
        <c:dLbl>
          <c:idx val="0"/>
          <c:dLblPos val="ctr"/>
          <c:showLegendKey val="0"/>
          <c:showVal val="1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7"/>
        <c:dLbl>
          <c:idx val="0"/>
          <c:layout>
            <c:manualLayout>
              <c:x val="6.7426005419782248E-2"/>
              <c:y val="6.6948239409413662E-2"/>
            </c:manualLayout>
          </c:layout>
          <c:dLblPos val="bestFit"/>
          <c:showLegendKey val="0"/>
          <c:showVal val="1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bg1">
              <a:lumMod val="65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9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</c:pivotFmt>
      <c:pivotFmt>
        <c:idx val="10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</c:pivotFmt>
      <c:pivotFmt>
        <c:idx val="11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</c:pivotFmt>
      <c:pivotFmt>
        <c:idx val="12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</c:pivotFmt>
      <c:pivotFmt>
        <c:idx val="13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</c:pivotFmt>
      <c:pivotFmt>
        <c:idx val="14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</c:pivotFmt>
      <c:pivotFmt>
        <c:idx val="15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6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7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8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9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0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  <c:dLbl>
          <c:idx val="0"/>
          <c:delet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1"/>
      </c:pivotFmt>
      <c:pivotFmt>
        <c:idx val="22"/>
      </c:pivotFmt>
      <c:pivotFmt>
        <c:idx val="23"/>
      </c:pivotFmt>
      <c:pivotFmt>
        <c:idx val="24"/>
      </c:pivotFmt>
      <c:pivotFmt>
        <c:idx val="25"/>
      </c:pivotFmt>
      <c:pivotFmt>
        <c:idx val="26"/>
      </c:pivotFmt>
      <c:pivotFmt>
        <c:idx val="27"/>
      </c:pivotFmt>
      <c:pivotFmt>
        <c:idx val="28"/>
      </c:pivotFmt>
      <c:pivotFmt>
        <c:idx val="29"/>
      </c:pivotFmt>
      <c:pivotFmt>
        <c:idx val="30"/>
      </c:pivotFmt>
      <c:pivotFmt>
        <c:idx val="31"/>
      </c:pivotFmt>
      <c:pivotFmt>
        <c:idx val="32"/>
      </c:pivotFmt>
      <c:pivotFmt>
        <c:idx val="33"/>
      </c:pivotFmt>
      <c:pivotFmt>
        <c:idx val="34"/>
      </c:pivotFmt>
      <c:pivotFmt>
        <c:idx val="35"/>
      </c:pivotFmt>
      <c:pivotFmt>
        <c:idx val="36"/>
      </c:pivotFmt>
      <c:pivotFmt>
        <c:idx val="37"/>
      </c:pivotFmt>
      <c:pivotFmt>
        <c:idx val="38"/>
      </c:pivotFmt>
      <c:pivotFmt>
        <c:idx val="39"/>
      </c:pivotFmt>
      <c:pivotFmt>
        <c:idx val="40"/>
      </c:pivotFmt>
      <c:pivotFmt>
        <c:idx val="41"/>
      </c:pivotFmt>
      <c:pivotFmt>
        <c:idx val="42"/>
      </c:pivotFmt>
      <c:pivotFmt>
        <c:idx val="43"/>
      </c:pivotFmt>
      <c:pivotFmt>
        <c:idx val="44"/>
      </c:pivotFmt>
      <c:pivotFmt>
        <c:idx val="45"/>
        <c:spPr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  <c:showLegendKey val="1"/>
          <c:showVal val="1"/>
          <c:showCatName val="1"/>
          <c:showSerName val="1"/>
          <c:showPercent val="1"/>
          <c:showBubbleSiz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6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  <c:showLegendKey val="1"/>
          <c:showVal val="1"/>
          <c:showCatName val="1"/>
          <c:showSerName val="1"/>
          <c:showPercent val="1"/>
          <c:showBubbleSiz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7"/>
        <c:spPr>
          <a:solidFill>
            <a:schemeClr val="accent6">
              <a:lumMod val="75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  <c:showLegendKey val="1"/>
          <c:showVal val="1"/>
          <c:showCatName val="1"/>
          <c:showSerName val="1"/>
          <c:showPercent val="1"/>
          <c:showBubbleSiz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8"/>
        <c:spPr>
          <a:solidFill>
            <a:srgbClr val="A50021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  <c:showLegendKey val="1"/>
          <c:showVal val="1"/>
          <c:showCatName val="1"/>
          <c:showSerName val="1"/>
          <c:showPercent val="1"/>
          <c:showBubbleSiz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9"/>
        <c:spPr>
          <a:solidFill>
            <a:schemeClr val="bg1">
              <a:lumMod val="65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  <c:showLegendKey val="1"/>
          <c:showVal val="1"/>
          <c:showCatName val="1"/>
          <c:showSerName val="1"/>
          <c:showPercent val="1"/>
          <c:showBubbleSiz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0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  <c:dLbl>
          <c:idx val="0"/>
          <c:delet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1"/>
        <c:spPr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  <c:showLegendKey val="1"/>
          <c:showVal val="1"/>
          <c:showCatName val="1"/>
          <c:showSerName val="1"/>
          <c:showPercent val="1"/>
          <c:showBubbleSiz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2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  <c:showLegendKey val="1"/>
          <c:showVal val="1"/>
          <c:showCatName val="1"/>
          <c:showSerName val="1"/>
          <c:showPercent val="1"/>
          <c:showBubbleSiz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3"/>
        <c:spPr>
          <a:solidFill>
            <a:srgbClr val="A50021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  <c:showLegendKey val="1"/>
          <c:showVal val="1"/>
          <c:showCatName val="1"/>
          <c:showSerName val="1"/>
          <c:showPercent val="1"/>
          <c:showBubbleSiz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4"/>
        <c:spPr>
          <a:solidFill>
            <a:schemeClr val="accent6">
              <a:lumMod val="75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  <c:showLegendKey val="1"/>
          <c:showVal val="1"/>
          <c:showCatName val="1"/>
          <c:showSerName val="1"/>
          <c:showPercent val="1"/>
          <c:showBubbleSiz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5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  <c:dLbl>
          <c:idx val="0"/>
          <c:delet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6"/>
        <c:spPr>
          <a:solidFill>
            <a:schemeClr val="bg1">
              <a:lumMod val="65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  <c:showLegendKey val="1"/>
          <c:showVal val="1"/>
          <c:showCatName val="1"/>
          <c:showSerName val="1"/>
          <c:showPercent val="1"/>
          <c:showBubbleSiz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7"/>
        <c:spPr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  <c:showLegendKey val="1"/>
          <c:showVal val="1"/>
          <c:showCatName val="1"/>
          <c:showSerName val="1"/>
          <c:showPercent val="1"/>
          <c:showBubbleSiz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8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  <c:showLegendKey val="1"/>
          <c:showVal val="1"/>
          <c:showCatName val="1"/>
          <c:showSerName val="1"/>
          <c:showPercent val="1"/>
          <c:showBubbleSiz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9"/>
        <c:spPr>
          <a:solidFill>
            <a:srgbClr val="A50021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  <c:showLegendKey val="1"/>
          <c:showVal val="1"/>
          <c:showCatName val="1"/>
          <c:showSerName val="1"/>
          <c:showPercent val="1"/>
          <c:showBubbleSiz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60"/>
        <c:spPr>
          <a:solidFill>
            <a:schemeClr val="accent6">
              <a:lumMod val="75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  <c:showLegendKey val="1"/>
          <c:showVal val="1"/>
          <c:showCatName val="1"/>
          <c:showSerName val="1"/>
          <c:showPercent val="1"/>
          <c:showBubbleSiz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61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  <c:dLbl>
          <c:idx val="0"/>
          <c:delet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62"/>
        <c:spPr>
          <a:solidFill>
            <a:schemeClr val="bg1">
              <a:lumMod val="65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  <c:showLegendKey val="1"/>
          <c:showVal val="1"/>
          <c:showCatName val="1"/>
          <c:showSerName val="1"/>
          <c:showPercent val="1"/>
          <c:showBubbleSiz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4.0725087825560266E-2"/>
          <c:y val="4.088667350717242E-2"/>
          <c:w val="0.75262754547344723"/>
          <c:h val="0.882839735767168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Gyermek_pszich!$B$4:$B$5</c:f>
              <c:strCache>
                <c:ptCount val="1"/>
                <c:pt idx="0">
                  <c:v>Depresszió 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4CE9-4CC5-836B-7E755BE623D7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4CE9-4CC5-836B-7E755BE623D7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4CE9-4CC5-836B-7E755BE623D7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4CE9-4CC5-836B-7E755BE623D7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4CE9-4CC5-836B-7E755BE623D7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4CE9-4CC5-836B-7E755BE623D7}"/>
              </c:ext>
            </c:extLst>
          </c:dPt>
          <c:cat>
            <c:strRef>
              <c:f>Gyermek_pszich!$A$6:$A$10</c:f>
              <c:strCach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strCache>
            </c:strRef>
          </c:cat>
          <c:val>
            <c:numRef>
              <c:f>Gyermek_pszich!$B$6:$B$10</c:f>
              <c:numCache>
                <c:formatCode>General</c:formatCode>
                <c:ptCount val="4"/>
                <c:pt idx="0">
                  <c:v>95</c:v>
                </c:pt>
                <c:pt idx="1">
                  <c:v>33</c:v>
                </c:pt>
                <c:pt idx="2">
                  <c:v>321</c:v>
                </c:pt>
                <c:pt idx="3">
                  <c:v>409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4CE9-4CC5-836B-7E755BE623D7}"/>
            </c:ext>
          </c:extLst>
        </c:ser>
        <c:ser>
          <c:idx val="1"/>
          <c:order val="1"/>
          <c:tx>
            <c:strRef>
              <c:f>Gyermek_pszich!$C$4:$C$5</c:f>
              <c:strCache>
                <c:ptCount val="1"/>
                <c:pt idx="0">
                  <c:v>Emócionális-zavar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Gyermek_pszich!$A$6:$A$10</c:f>
              <c:strCach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strCache>
            </c:strRef>
          </c:cat>
          <c:val>
            <c:numRef>
              <c:f>Gyermek_pszich!$C$6:$C$10</c:f>
              <c:numCache>
                <c:formatCode>General</c:formatCode>
                <c:ptCount val="4"/>
                <c:pt idx="0">
                  <c:v>206</c:v>
                </c:pt>
                <c:pt idx="1">
                  <c:v>367</c:v>
                </c:pt>
                <c:pt idx="2">
                  <c:v>623</c:v>
                </c:pt>
                <c:pt idx="3">
                  <c:v>471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4CE9-4CC5-836B-7E755BE623D7}"/>
            </c:ext>
          </c:extLst>
        </c:ser>
        <c:ser>
          <c:idx val="2"/>
          <c:order val="2"/>
          <c:tx>
            <c:strRef>
              <c:f>Gyermek_pszich!$D$4:$D$5</c:f>
              <c:strCache>
                <c:ptCount val="1"/>
                <c:pt idx="0">
                  <c:v>Szorongás </c:v>
                </c:pt>
              </c:strCache>
            </c:strRef>
          </c:tx>
          <c:spPr>
            <a:solidFill>
              <a:srgbClr val="A50021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Gyermek_pszich!$A$6:$A$10</c:f>
              <c:strCach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strCache>
            </c:strRef>
          </c:cat>
          <c:val>
            <c:numRef>
              <c:f>Gyermek_pszich!$D$6:$D$10</c:f>
              <c:numCache>
                <c:formatCode>General</c:formatCode>
                <c:ptCount val="4"/>
                <c:pt idx="0">
                  <c:v>31</c:v>
                </c:pt>
                <c:pt idx="1">
                  <c:v>12</c:v>
                </c:pt>
                <c:pt idx="2">
                  <c:v>86</c:v>
                </c:pt>
                <c:pt idx="3">
                  <c:v>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4CE9-4CC5-836B-7E755BE623D7}"/>
            </c:ext>
          </c:extLst>
        </c:ser>
        <c:ser>
          <c:idx val="3"/>
          <c:order val="3"/>
          <c:tx>
            <c:strRef>
              <c:f>Gyermek_pszich!$E$4:$E$5</c:f>
              <c:strCache>
                <c:ptCount val="1"/>
                <c:pt idx="0">
                  <c:v>Figyelemzavar 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Gyermek_pszich!$A$6:$A$10</c:f>
              <c:strCach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strCache>
            </c:strRef>
          </c:cat>
          <c:val>
            <c:numRef>
              <c:f>Gyermek_pszich!$E$6:$E$10</c:f>
              <c:numCache>
                <c:formatCode>General</c:formatCode>
                <c:ptCount val="4"/>
                <c:pt idx="0">
                  <c:v>11</c:v>
                </c:pt>
                <c:pt idx="1">
                  <c:v>55</c:v>
                </c:pt>
                <c:pt idx="2">
                  <c:v>119</c:v>
                </c:pt>
                <c:pt idx="3">
                  <c:v>141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4CE9-4CC5-836B-7E755BE623D7}"/>
            </c:ext>
          </c:extLst>
        </c:ser>
        <c:ser>
          <c:idx val="4"/>
          <c:order val="4"/>
          <c:tx>
            <c:strRef>
              <c:f>Gyermek_pszich!$F$4:$F$5</c:f>
              <c:strCache>
                <c:ptCount val="1"/>
                <c:pt idx="0">
                  <c:v>Autizmus </c:v>
                </c:pt>
              </c:strCache>
            </c:strRef>
          </c:tx>
          <c:spPr>
            <a:solidFill>
              <a:srgbClr val="FF9933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Gyermek_pszich!$A$6:$A$10</c:f>
              <c:strCach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strCache>
            </c:strRef>
          </c:cat>
          <c:val>
            <c:numRef>
              <c:f>Gyermek_pszich!$F$6:$F$10</c:f>
              <c:numCache>
                <c:formatCode>General</c:formatCode>
                <c:ptCount val="4"/>
                <c:pt idx="0">
                  <c:v>4</c:v>
                </c:pt>
                <c:pt idx="1">
                  <c:v>14</c:v>
                </c:pt>
                <c:pt idx="2">
                  <c:v>43</c:v>
                </c:pt>
                <c:pt idx="3">
                  <c:v>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4CE9-4CC5-836B-7E755BE623D7}"/>
            </c:ext>
          </c:extLst>
        </c:ser>
        <c:ser>
          <c:idx val="5"/>
          <c:order val="5"/>
          <c:tx>
            <c:strRef>
              <c:f>Gyermek_pszich!$G$4:$G$5</c:f>
              <c:strCache>
                <c:ptCount val="1"/>
                <c:pt idx="0">
                  <c:v>Egyéb 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Gyermek_pszich!$A$6:$A$10</c:f>
              <c:strCach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strCache>
            </c:strRef>
          </c:cat>
          <c:val>
            <c:numRef>
              <c:f>Gyermek_pszich!$G$6:$G$10</c:f>
              <c:numCache>
                <c:formatCode>General</c:formatCode>
                <c:ptCount val="4"/>
                <c:pt idx="0">
                  <c:v>162</c:v>
                </c:pt>
                <c:pt idx="1">
                  <c:v>123</c:v>
                </c:pt>
                <c:pt idx="2">
                  <c:v>328</c:v>
                </c:pt>
                <c:pt idx="3">
                  <c:v>269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4CE9-4CC5-836B-7E755BE623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17781688"/>
        <c:axId val="317781296"/>
      </c:barChart>
      <c:catAx>
        <c:axId val="317781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17781296"/>
        <c:crosses val="autoZero"/>
        <c:auto val="1"/>
        <c:lblAlgn val="ctr"/>
        <c:lblOffset val="100"/>
        <c:noMultiLvlLbl val="0"/>
      </c:catAx>
      <c:valAx>
        <c:axId val="317781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17781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4152046089355326"/>
          <c:y val="0.28383464650112644"/>
          <c:w val="0.15689331286419386"/>
          <c:h val="0.364869903696099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hu-HU"/>
    </a:p>
  </c:txPr>
  <c:externalData r:id="rId1">
    <c:autoUpdate val="0"/>
  </c:externalData>
  <c:extLst xmlns:c16r2="http://schemas.microsoft.com/office/drawing/2015/06/chart">
    <c:ext xmlns:c16="http://schemas.microsoft.com/office/drawing/2014/chart" uri="{E28EC0CA-F0BB-4C9C-879D-F8772B89E7AC}">
      <c16:pivotOptions16>
        <c16:showExpandCollapseFieldButtons val="1"/>
      </c16:pivotOptions16>
    </c:ex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14774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744585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05939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52946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203795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94449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11083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48523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557233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3954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777005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173011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956679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8782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5"/>
          <p:cNvSpPr/>
          <p:nvPr/>
        </p:nvSpPr>
        <p:spPr>
          <a:xfrm>
            <a:off x="5318308" y="0"/>
            <a:ext cx="6873692" cy="6858000"/>
          </a:xfrm>
          <a:custGeom>
            <a:avLst/>
            <a:gdLst/>
            <a:ahLst/>
            <a:cxnLst/>
            <a:rect l="l" t="t" r="r" b="b"/>
            <a:pathLst>
              <a:path w="6873692" h="6858000" extrusionOk="0">
                <a:moveTo>
                  <a:pt x="6010592" y="0"/>
                </a:moveTo>
                <a:lnTo>
                  <a:pt x="6873692" y="0"/>
                </a:lnTo>
                <a:lnTo>
                  <a:pt x="6873692" y="6858000"/>
                </a:lnTo>
                <a:lnTo>
                  <a:pt x="0" y="6858000"/>
                </a:lnTo>
                <a:lnTo>
                  <a:pt x="6010589" y="4"/>
                </a:lnTo>
                <a:cubicBezTo>
                  <a:pt x="6010589" y="3"/>
                  <a:pt x="6010590" y="3"/>
                  <a:pt x="6010590" y="2"/>
                </a:cubicBezTo>
                <a:lnTo>
                  <a:pt x="601059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16" name="Google Shape;16;p15"/>
          <p:cNvSpPr txBox="1">
            <a:spLocks noGrp="1"/>
          </p:cNvSpPr>
          <p:nvPr>
            <p:ph type="ctrTitle"/>
          </p:nvPr>
        </p:nvSpPr>
        <p:spPr>
          <a:xfrm>
            <a:off x="1143000" y="1181098"/>
            <a:ext cx="8986580" cy="2832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  <a:defRPr sz="48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subTitle" idx="1"/>
          </p:nvPr>
        </p:nvSpPr>
        <p:spPr>
          <a:xfrm>
            <a:off x="1143000" y="5463522"/>
            <a:ext cx="8986580" cy="650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lay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dt" idx="10"/>
          </p:nvPr>
        </p:nvSpPr>
        <p:spPr>
          <a:xfrm>
            <a:off x="7388157" y="6356350"/>
            <a:ext cx="30933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ftr" idx="11"/>
          </p:nvPr>
        </p:nvSpPr>
        <p:spPr>
          <a:xfrm>
            <a:off x="1143000" y="6356350"/>
            <a:ext cx="39591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sldNum" idx="12"/>
          </p:nvPr>
        </p:nvSpPr>
        <p:spPr>
          <a:xfrm>
            <a:off x="10423186" y="6356350"/>
            <a:ext cx="6258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  <p:cxnSp>
        <p:nvCxnSpPr>
          <p:cNvPr id="21" name="Google Shape;21;p15"/>
          <p:cNvCxnSpPr/>
          <p:nvPr/>
        </p:nvCxnSpPr>
        <p:spPr>
          <a:xfrm>
            <a:off x="1188357" y="5151666"/>
            <a:ext cx="9822543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4"/>
          <p:cNvSpPr txBox="1">
            <a:spLocks noGrp="1"/>
          </p:cNvSpPr>
          <p:nvPr>
            <p:ph type="title"/>
          </p:nvPr>
        </p:nvSpPr>
        <p:spPr>
          <a:xfrm>
            <a:off x="1143000" y="872935"/>
            <a:ext cx="9905999" cy="1360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4"/>
          <p:cNvSpPr txBox="1">
            <a:spLocks noGrp="1"/>
          </p:cNvSpPr>
          <p:nvPr>
            <p:ph type="body" idx="1"/>
          </p:nvPr>
        </p:nvSpPr>
        <p:spPr>
          <a:xfrm rot="5400000">
            <a:off x="4312441" y="-837415"/>
            <a:ext cx="3567118" cy="9905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dt" idx="10"/>
          </p:nvPr>
        </p:nvSpPr>
        <p:spPr>
          <a:xfrm>
            <a:off x="7388157" y="6356350"/>
            <a:ext cx="30933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ftr" idx="11"/>
          </p:nvPr>
        </p:nvSpPr>
        <p:spPr>
          <a:xfrm>
            <a:off x="1143000" y="6356350"/>
            <a:ext cx="39591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4"/>
          <p:cNvSpPr txBox="1">
            <a:spLocks noGrp="1"/>
          </p:cNvSpPr>
          <p:nvPr>
            <p:ph type="sldNum" idx="12"/>
          </p:nvPr>
        </p:nvSpPr>
        <p:spPr>
          <a:xfrm>
            <a:off x="10423186" y="6356350"/>
            <a:ext cx="6258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5"/>
          <p:cNvSpPr txBox="1">
            <a:spLocks noGrp="1"/>
          </p:cNvSpPr>
          <p:nvPr>
            <p:ph type="title"/>
          </p:nvPr>
        </p:nvSpPr>
        <p:spPr>
          <a:xfrm rot="5400000">
            <a:off x="7296149" y="2146976"/>
            <a:ext cx="5029201" cy="2476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5"/>
          <p:cNvSpPr txBox="1">
            <a:spLocks noGrp="1"/>
          </p:cNvSpPr>
          <p:nvPr>
            <p:ph type="body" idx="1"/>
          </p:nvPr>
        </p:nvSpPr>
        <p:spPr>
          <a:xfrm rot="5400000">
            <a:off x="2290864" y="-277238"/>
            <a:ext cx="5029201" cy="7324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25"/>
          <p:cNvSpPr txBox="1">
            <a:spLocks noGrp="1"/>
          </p:cNvSpPr>
          <p:nvPr>
            <p:ph type="dt" idx="10"/>
          </p:nvPr>
        </p:nvSpPr>
        <p:spPr>
          <a:xfrm>
            <a:off x="7388157" y="6356350"/>
            <a:ext cx="30933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5"/>
          <p:cNvSpPr txBox="1">
            <a:spLocks noGrp="1"/>
          </p:cNvSpPr>
          <p:nvPr>
            <p:ph type="ftr" idx="11"/>
          </p:nvPr>
        </p:nvSpPr>
        <p:spPr>
          <a:xfrm>
            <a:off x="1143000" y="6356350"/>
            <a:ext cx="39591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5"/>
          <p:cNvSpPr txBox="1">
            <a:spLocks noGrp="1"/>
          </p:cNvSpPr>
          <p:nvPr>
            <p:ph type="sldNum" idx="12"/>
          </p:nvPr>
        </p:nvSpPr>
        <p:spPr>
          <a:xfrm>
            <a:off x="10423186" y="6356350"/>
            <a:ext cx="6258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6"/>
          <p:cNvSpPr txBox="1">
            <a:spLocks noGrp="1"/>
          </p:cNvSpPr>
          <p:nvPr>
            <p:ph type="title"/>
          </p:nvPr>
        </p:nvSpPr>
        <p:spPr>
          <a:xfrm>
            <a:off x="1143000" y="872935"/>
            <a:ext cx="9905999" cy="1360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body" idx="1"/>
          </p:nvPr>
        </p:nvSpPr>
        <p:spPr>
          <a:xfrm>
            <a:off x="1143000" y="2332026"/>
            <a:ext cx="9905999" cy="3567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dt" idx="10"/>
          </p:nvPr>
        </p:nvSpPr>
        <p:spPr>
          <a:xfrm>
            <a:off x="7388157" y="6356350"/>
            <a:ext cx="30933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ftr" idx="11"/>
          </p:nvPr>
        </p:nvSpPr>
        <p:spPr>
          <a:xfrm>
            <a:off x="1143000" y="6356350"/>
            <a:ext cx="39591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sldNum" idx="12"/>
          </p:nvPr>
        </p:nvSpPr>
        <p:spPr>
          <a:xfrm>
            <a:off x="10423186" y="6356350"/>
            <a:ext cx="6258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7"/>
          <p:cNvSpPr txBox="1">
            <a:spLocks noGrp="1"/>
          </p:cNvSpPr>
          <p:nvPr>
            <p:ph type="title"/>
          </p:nvPr>
        </p:nvSpPr>
        <p:spPr>
          <a:xfrm>
            <a:off x="2019300" y="1322615"/>
            <a:ext cx="8175171" cy="4212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lay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dt" idx="10"/>
          </p:nvPr>
        </p:nvSpPr>
        <p:spPr>
          <a:xfrm>
            <a:off x="7388157" y="6356350"/>
            <a:ext cx="30933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ftr" idx="11"/>
          </p:nvPr>
        </p:nvSpPr>
        <p:spPr>
          <a:xfrm>
            <a:off x="1143000" y="6356350"/>
            <a:ext cx="39591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sldNum" idx="12"/>
          </p:nvPr>
        </p:nvSpPr>
        <p:spPr>
          <a:xfrm>
            <a:off x="10423186" y="6356350"/>
            <a:ext cx="6258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 txBox="1">
            <a:spLocks noGrp="1"/>
          </p:cNvSpPr>
          <p:nvPr>
            <p:ph type="title"/>
          </p:nvPr>
        </p:nvSpPr>
        <p:spPr>
          <a:xfrm>
            <a:off x="1143000" y="1709738"/>
            <a:ext cx="8520952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body" idx="1"/>
          </p:nvPr>
        </p:nvSpPr>
        <p:spPr>
          <a:xfrm>
            <a:off x="1143000" y="4589466"/>
            <a:ext cx="8520952" cy="813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lay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dt" idx="10"/>
          </p:nvPr>
        </p:nvSpPr>
        <p:spPr>
          <a:xfrm>
            <a:off x="7388157" y="6356350"/>
            <a:ext cx="30933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8"/>
          <p:cNvSpPr txBox="1">
            <a:spLocks noGrp="1"/>
          </p:cNvSpPr>
          <p:nvPr>
            <p:ph type="ftr" idx="11"/>
          </p:nvPr>
        </p:nvSpPr>
        <p:spPr>
          <a:xfrm>
            <a:off x="1143000" y="6356350"/>
            <a:ext cx="39591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sldNum" idx="12"/>
          </p:nvPr>
        </p:nvSpPr>
        <p:spPr>
          <a:xfrm>
            <a:off x="10423186" y="6356350"/>
            <a:ext cx="6258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9"/>
          <p:cNvSpPr txBox="1">
            <a:spLocks noGrp="1"/>
          </p:cNvSpPr>
          <p:nvPr>
            <p:ph type="title"/>
          </p:nvPr>
        </p:nvSpPr>
        <p:spPr>
          <a:xfrm>
            <a:off x="1143000" y="872935"/>
            <a:ext cx="9905999" cy="1360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body" idx="1"/>
          </p:nvPr>
        </p:nvSpPr>
        <p:spPr>
          <a:xfrm>
            <a:off x="1143000" y="2339501"/>
            <a:ext cx="4798979" cy="3550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body" idx="2"/>
          </p:nvPr>
        </p:nvSpPr>
        <p:spPr>
          <a:xfrm>
            <a:off x="6250020" y="2339501"/>
            <a:ext cx="4798980" cy="3550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dt" idx="10"/>
          </p:nvPr>
        </p:nvSpPr>
        <p:spPr>
          <a:xfrm>
            <a:off x="7388157" y="6356350"/>
            <a:ext cx="30933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ftr" idx="11"/>
          </p:nvPr>
        </p:nvSpPr>
        <p:spPr>
          <a:xfrm>
            <a:off x="1143000" y="6356350"/>
            <a:ext cx="39591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9"/>
          <p:cNvSpPr txBox="1">
            <a:spLocks noGrp="1"/>
          </p:cNvSpPr>
          <p:nvPr>
            <p:ph type="sldNum" idx="12"/>
          </p:nvPr>
        </p:nvSpPr>
        <p:spPr>
          <a:xfrm>
            <a:off x="10423186" y="6356350"/>
            <a:ext cx="6258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0"/>
          <p:cNvSpPr txBox="1">
            <a:spLocks noGrp="1"/>
          </p:cNvSpPr>
          <p:nvPr>
            <p:ph type="title"/>
          </p:nvPr>
        </p:nvSpPr>
        <p:spPr>
          <a:xfrm>
            <a:off x="1143000" y="1133272"/>
            <a:ext cx="9905999" cy="846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body" idx="1"/>
          </p:nvPr>
        </p:nvSpPr>
        <p:spPr>
          <a:xfrm>
            <a:off x="1142999" y="2067127"/>
            <a:ext cx="4798980" cy="71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0" cap="none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lay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body" idx="2"/>
          </p:nvPr>
        </p:nvSpPr>
        <p:spPr>
          <a:xfrm>
            <a:off x="1143001" y="2864795"/>
            <a:ext cx="4798978" cy="3025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0"/>
          <p:cNvSpPr txBox="1">
            <a:spLocks noGrp="1"/>
          </p:cNvSpPr>
          <p:nvPr>
            <p:ph type="body" idx="3"/>
          </p:nvPr>
        </p:nvSpPr>
        <p:spPr>
          <a:xfrm>
            <a:off x="6250018" y="2067127"/>
            <a:ext cx="4798981" cy="71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0" cap="none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lay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body" idx="4"/>
          </p:nvPr>
        </p:nvSpPr>
        <p:spPr>
          <a:xfrm>
            <a:off x="6250019" y="2864795"/>
            <a:ext cx="4798982" cy="3025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dt" idx="10"/>
          </p:nvPr>
        </p:nvSpPr>
        <p:spPr>
          <a:xfrm>
            <a:off x="7388157" y="6356350"/>
            <a:ext cx="30933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ftr" idx="11"/>
          </p:nvPr>
        </p:nvSpPr>
        <p:spPr>
          <a:xfrm>
            <a:off x="1143000" y="6356350"/>
            <a:ext cx="39591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0"/>
          <p:cNvSpPr txBox="1">
            <a:spLocks noGrp="1"/>
          </p:cNvSpPr>
          <p:nvPr>
            <p:ph type="sldNum" idx="12"/>
          </p:nvPr>
        </p:nvSpPr>
        <p:spPr>
          <a:xfrm>
            <a:off x="10423186" y="6356350"/>
            <a:ext cx="6258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1"/>
          <p:cNvSpPr txBox="1">
            <a:spLocks noGrp="1"/>
          </p:cNvSpPr>
          <p:nvPr>
            <p:ph type="dt" idx="10"/>
          </p:nvPr>
        </p:nvSpPr>
        <p:spPr>
          <a:xfrm>
            <a:off x="7388157" y="6356350"/>
            <a:ext cx="30933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ftr" idx="11"/>
          </p:nvPr>
        </p:nvSpPr>
        <p:spPr>
          <a:xfrm>
            <a:off x="1143000" y="6356350"/>
            <a:ext cx="39591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sldNum" idx="12"/>
          </p:nvPr>
        </p:nvSpPr>
        <p:spPr>
          <a:xfrm>
            <a:off x="10423186" y="6356350"/>
            <a:ext cx="6258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2"/>
          <p:cNvSpPr txBox="1">
            <a:spLocks noGrp="1"/>
          </p:cNvSpPr>
          <p:nvPr>
            <p:ph type="title"/>
          </p:nvPr>
        </p:nvSpPr>
        <p:spPr>
          <a:xfrm>
            <a:off x="1143000" y="1600200"/>
            <a:ext cx="3932237" cy="1964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lay"/>
              <a:buNone/>
              <a:defRPr sz="24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2"/>
          <p:cNvSpPr txBox="1">
            <a:spLocks noGrp="1"/>
          </p:cNvSpPr>
          <p:nvPr>
            <p:ph type="body" idx="1"/>
          </p:nvPr>
        </p:nvSpPr>
        <p:spPr>
          <a:xfrm>
            <a:off x="5627451" y="987425"/>
            <a:ext cx="5421548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lay"/>
              <a:buNone/>
              <a:defRPr sz="2800"/>
            </a:lvl2pPr>
            <a:lvl3pPr marL="1371600" lvl="2" indent="-381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/>
            </a:lvl4pPr>
            <a:lvl5pPr marL="2286000" lvl="4" indent="-355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2" name="Google Shape;62;p22"/>
          <p:cNvSpPr txBox="1">
            <a:spLocks noGrp="1"/>
          </p:cNvSpPr>
          <p:nvPr>
            <p:ph type="body" idx="2"/>
          </p:nvPr>
        </p:nvSpPr>
        <p:spPr>
          <a:xfrm>
            <a:off x="1143000" y="3662464"/>
            <a:ext cx="3932237" cy="2206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i="1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lay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3" name="Google Shape;63;p22"/>
          <p:cNvSpPr txBox="1">
            <a:spLocks noGrp="1"/>
          </p:cNvSpPr>
          <p:nvPr>
            <p:ph type="dt" idx="10"/>
          </p:nvPr>
        </p:nvSpPr>
        <p:spPr>
          <a:xfrm>
            <a:off x="7388157" y="6356350"/>
            <a:ext cx="30933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ftr" idx="11"/>
          </p:nvPr>
        </p:nvSpPr>
        <p:spPr>
          <a:xfrm>
            <a:off x="1143000" y="6356350"/>
            <a:ext cx="39591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2"/>
          <p:cNvSpPr txBox="1">
            <a:spLocks noGrp="1"/>
          </p:cNvSpPr>
          <p:nvPr>
            <p:ph type="sldNum" idx="12"/>
          </p:nvPr>
        </p:nvSpPr>
        <p:spPr>
          <a:xfrm>
            <a:off x="10423186" y="6356350"/>
            <a:ext cx="6258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3"/>
          <p:cNvSpPr>
            <a:spLocks noGrp="1"/>
          </p:cNvSpPr>
          <p:nvPr>
            <p:ph type="pic" idx="2"/>
          </p:nvPr>
        </p:nvSpPr>
        <p:spPr>
          <a:xfrm>
            <a:off x="5513614" y="987425"/>
            <a:ext cx="5535386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3"/>
          <p:cNvSpPr txBox="1">
            <a:spLocks noGrp="1"/>
          </p:cNvSpPr>
          <p:nvPr>
            <p:ph type="body" idx="1"/>
          </p:nvPr>
        </p:nvSpPr>
        <p:spPr>
          <a:xfrm>
            <a:off x="1143000" y="3657601"/>
            <a:ext cx="3932236" cy="2211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i="1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lay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3"/>
          <p:cNvSpPr txBox="1">
            <a:spLocks noGrp="1"/>
          </p:cNvSpPr>
          <p:nvPr>
            <p:ph type="dt" idx="10"/>
          </p:nvPr>
        </p:nvSpPr>
        <p:spPr>
          <a:xfrm>
            <a:off x="7388157" y="6356350"/>
            <a:ext cx="30933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ftr" idx="11"/>
          </p:nvPr>
        </p:nvSpPr>
        <p:spPr>
          <a:xfrm>
            <a:off x="1143000" y="6356350"/>
            <a:ext cx="39591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sldNum" idx="12"/>
          </p:nvPr>
        </p:nvSpPr>
        <p:spPr>
          <a:xfrm>
            <a:off x="10423186" y="6356350"/>
            <a:ext cx="6258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  <p:sp>
        <p:nvSpPr>
          <p:cNvPr id="72" name="Google Shape;72;p23"/>
          <p:cNvSpPr txBox="1">
            <a:spLocks noGrp="1"/>
          </p:cNvSpPr>
          <p:nvPr>
            <p:ph type="title"/>
          </p:nvPr>
        </p:nvSpPr>
        <p:spPr>
          <a:xfrm>
            <a:off x="1143000" y="1600201"/>
            <a:ext cx="3932236" cy="1959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lay"/>
              <a:buNone/>
              <a:defRPr sz="24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/>
          <p:nvPr/>
        </p:nvSpPr>
        <p:spPr>
          <a:xfrm>
            <a:off x="9749268" y="4070878"/>
            <a:ext cx="2442733" cy="2787123"/>
          </a:xfrm>
          <a:custGeom>
            <a:avLst/>
            <a:gdLst/>
            <a:ahLst/>
            <a:cxnLst/>
            <a:rect l="l" t="t" r="r" b="b"/>
            <a:pathLst>
              <a:path w="2442733" h="2787123" extrusionOk="0">
                <a:moveTo>
                  <a:pt x="2442733" y="0"/>
                </a:moveTo>
                <a:lnTo>
                  <a:pt x="2442733" y="2787123"/>
                </a:lnTo>
                <a:lnTo>
                  <a:pt x="0" y="2787123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7" name="Google Shape;7;p14"/>
          <p:cNvSpPr/>
          <p:nvPr/>
        </p:nvSpPr>
        <p:spPr>
          <a:xfrm rot="10800000">
            <a:off x="0" y="0"/>
            <a:ext cx="2442733" cy="2787123"/>
          </a:xfrm>
          <a:custGeom>
            <a:avLst/>
            <a:gdLst/>
            <a:ahLst/>
            <a:cxnLst/>
            <a:rect l="l" t="t" r="r" b="b"/>
            <a:pathLst>
              <a:path w="2442733" h="2787123" extrusionOk="0">
                <a:moveTo>
                  <a:pt x="2442733" y="0"/>
                </a:moveTo>
                <a:lnTo>
                  <a:pt x="2442733" y="2787123"/>
                </a:lnTo>
                <a:lnTo>
                  <a:pt x="0" y="2787123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</p:txBody>
      </p:sp>
      <p:cxnSp>
        <p:nvCxnSpPr>
          <p:cNvPr id="8" name="Google Shape;8;p14"/>
          <p:cNvCxnSpPr/>
          <p:nvPr/>
        </p:nvCxnSpPr>
        <p:spPr>
          <a:xfrm>
            <a:off x="1233837" y="6172200"/>
            <a:ext cx="9760638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" name="Google Shape;9;p14"/>
          <p:cNvSpPr txBox="1">
            <a:spLocks noGrp="1"/>
          </p:cNvSpPr>
          <p:nvPr>
            <p:ph type="title"/>
          </p:nvPr>
        </p:nvSpPr>
        <p:spPr>
          <a:xfrm>
            <a:off x="1143000" y="872935"/>
            <a:ext cx="9905999" cy="1360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lay"/>
              <a:buNone/>
              <a:defRPr sz="4000" b="0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" name="Google Shape;10;p14"/>
          <p:cNvSpPr txBox="1">
            <a:spLocks noGrp="1"/>
          </p:cNvSpPr>
          <p:nvPr>
            <p:ph type="body" idx="1"/>
          </p:nvPr>
        </p:nvSpPr>
        <p:spPr>
          <a:xfrm>
            <a:off x="1143000" y="2332026"/>
            <a:ext cx="9905999" cy="3567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"/>
              <a:buNone/>
              <a:defRPr sz="1800" b="0" i="1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"/>
              <a:buNone/>
              <a:defRPr sz="1400" b="0" i="1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L="2286000" marR="0" lvl="4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dt" idx="10"/>
          </p:nvPr>
        </p:nvSpPr>
        <p:spPr>
          <a:xfrm>
            <a:off x="7388157" y="6356350"/>
            <a:ext cx="30933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ftr" idx="11"/>
          </p:nvPr>
        </p:nvSpPr>
        <p:spPr>
          <a:xfrm>
            <a:off x="1143000" y="6356350"/>
            <a:ext cx="39591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sldNum" idx="12"/>
          </p:nvPr>
        </p:nvSpPr>
        <p:spPr>
          <a:xfrm>
            <a:off x="10423186" y="6356350"/>
            <a:ext cx="6258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oleObject" Target="../embeddings/Microsoft_Excel_97_2003-as_munkalap1.xls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oleObject" Target="../embeddings/Microsoft_Excel_97_2003-as_munkalap2.xls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</p:txBody>
      </p:sp>
      <p:pic>
        <p:nvPicPr>
          <p:cNvPr id="90" name="Google Shape;90;p1" descr="Színátmenetes pasztell színek a felső nézetben"/>
          <p:cNvPicPr preferRelativeResize="0"/>
          <p:nvPr/>
        </p:nvPicPr>
        <p:blipFill rotWithShape="1">
          <a:blip r:embed="rId3">
            <a:alphaModFix/>
          </a:blip>
          <a:srcRect t="12343" b="3386"/>
          <a:stretch/>
        </p:blipFill>
        <p:spPr>
          <a:xfrm>
            <a:off x="20" y="-3"/>
            <a:ext cx="12191979" cy="6858004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/>
          <p:nvPr/>
        </p:nvSpPr>
        <p:spPr>
          <a:xfrm>
            <a:off x="7523854" y="1544347"/>
            <a:ext cx="4676439" cy="5313651"/>
          </a:xfrm>
          <a:custGeom>
            <a:avLst/>
            <a:gdLst/>
            <a:ahLst/>
            <a:cxnLst/>
            <a:rect l="l" t="t" r="r" b="b"/>
            <a:pathLst>
              <a:path w="6846874" h="5422604" extrusionOk="0">
                <a:moveTo>
                  <a:pt x="6846874" y="5422604"/>
                </a:moveTo>
                <a:lnTo>
                  <a:pt x="0" y="5422603"/>
                </a:lnTo>
                <a:lnTo>
                  <a:pt x="6839561" y="0"/>
                </a:lnTo>
                <a:cubicBezTo>
                  <a:pt x="6841999" y="1807535"/>
                  <a:pt x="6844436" y="3615069"/>
                  <a:pt x="6846874" y="5422604"/>
                </a:cubicBezTo>
                <a:close/>
              </a:path>
            </a:pathLst>
          </a:custGeom>
          <a:solidFill>
            <a:schemeClr val="dk2">
              <a:alpha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92" name="Google Shape;92;p1"/>
          <p:cNvSpPr/>
          <p:nvPr/>
        </p:nvSpPr>
        <p:spPr>
          <a:xfrm rot="5400000">
            <a:off x="1127553" y="-1127553"/>
            <a:ext cx="6858000" cy="9113106"/>
          </a:xfrm>
          <a:custGeom>
            <a:avLst/>
            <a:gdLst/>
            <a:ahLst/>
            <a:cxnLst/>
            <a:rect l="l" t="t" r="r" b="b"/>
            <a:pathLst>
              <a:path w="6858000" h="9113106" extrusionOk="0">
                <a:moveTo>
                  <a:pt x="0" y="7143270"/>
                </a:moveTo>
                <a:lnTo>
                  <a:pt x="0" y="6878623"/>
                </a:lnTo>
                <a:lnTo>
                  <a:pt x="1" y="6878623"/>
                </a:lnTo>
                <a:lnTo>
                  <a:pt x="0" y="4319945"/>
                </a:lnTo>
                <a:lnTo>
                  <a:pt x="1" y="4319945"/>
                </a:lnTo>
                <a:lnTo>
                  <a:pt x="1" y="13542"/>
                </a:lnTo>
                <a:lnTo>
                  <a:pt x="0" y="13540"/>
                </a:lnTo>
                <a:lnTo>
                  <a:pt x="0" y="0"/>
                </a:lnTo>
                <a:lnTo>
                  <a:pt x="6858000" y="6010591"/>
                </a:lnTo>
                <a:lnTo>
                  <a:pt x="6858000" y="3794798"/>
                </a:lnTo>
                <a:lnTo>
                  <a:pt x="6858000" y="3794798"/>
                </a:lnTo>
                <a:lnTo>
                  <a:pt x="6858000" y="3837120"/>
                </a:lnTo>
                <a:lnTo>
                  <a:pt x="6858000" y="6838049"/>
                </a:lnTo>
                <a:lnTo>
                  <a:pt x="6858000" y="9113106"/>
                </a:lnTo>
                <a:lnTo>
                  <a:pt x="1" y="9113106"/>
                </a:lnTo>
                <a:lnTo>
                  <a:pt x="1" y="7143270"/>
                </a:lnTo>
                <a:close/>
              </a:path>
            </a:pathLst>
          </a:custGeom>
          <a:solidFill>
            <a:srgbClr val="000000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93" name="Google Shape;93;p1"/>
          <p:cNvSpPr txBox="1">
            <a:spLocks noGrp="1"/>
          </p:cNvSpPr>
          <p:nvPr>
            <p:ph type="ctrTitle"/>
          </p:nvPr>
        </p:nvSpPr>
        <p:spPr>
          <a:xfrm>
            <a:off x="1143000" y="1181101"/>
            <a:ext cx="4953000" cy="2247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"/>
              <a:buNone/>
            </a:pPr>
            <a:r>
              <a:rPr lang="hu-HU" sz="4800"/>
              <a:t>LELKI BETEGSÉGEINK AZ ELMÚLT 4 ÉVBEN</a:t>
            </a:r>
            <a:r>
              <a:rPr lang="hu-HU" sz="140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hu-HU" sz="1400">
                <a:latin typeface="Calibri"/>
                <a:ea typeface="Calibri"/>
                <a:cs typeface="Calibri"/>
                <a:sym typeface="Calibri"/>
              </a:rPr>
            </a:br>
            <a:endParaRPr>
              <a:solidFill>
                <a:srgbClr val="FFFFFF"/>
              </a:solidFill>
            </a:endParaRPr>
          </a:p>
        </p:txBody>
      </p:sp>
      <p:sp>
        <p:nvSpPr>
          <p:cNvPr id="94" name="Google Shape;94;p1"/>
          <p:cNvSpPr txBox="1">
            <a:spLocks noGrp="1"/>
          </p:cNvSpPr>
          <p:nvPr>
            <p:ph type="subTitle" idx="1"/>
          </p:nvPr>
        </p:nvSpPr>
        <p:spPr>
          <a:xfrm>
            <a:off x="1143000" y="4364002"/>
            <a:ext cx="3142091" cy="2327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hu-HU" sz="1800"/>
              <a:t>Dr. Nagy Zsuzsanna orvosigazgató, SZEI, Mentálhigiénés Központ vezetője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</a:pPr>
            <a:r>
              <a:rPr lang="hu-HU">
                <a:solidFill>
                  <a:srgbClr val="FFFFFF"/>
                </a:solidFill>
              </a:rPr>
              <a:t>2022.10.10.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"/>
          <p:cNvSpPr txBox="1">
            <a:spLocks noGrp="1"/>
          </p:cNvSpPr>
          <p:nvPr>
            <p:ph type="title"/>
          </p:nvPr>
        </p:nvSpPr>
        <p:spPr>
          <a:xfrm>
            <a:off x="1184464" y="148102"/>
            <a:ext cx="9592114" cy="613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"/>
              <a:buNone/>
            </a:pPr>
            <a:r>
              <a:rPr lang="hu-HU"/>
              <a:t>Gyermek mentálhigiénés ellátás</a:t>
            </a:r>
            <a:endParaRPr/>
          </a:p>
        </p:txBody>
      </p:sp>
      <p:graphicFrame>
        <p:nvGraphicFramePr>
          <p:cNvPr id="152" name="Google Shape;152;p10"/>
          <p:cNvGraphicFramePr/>
          <p:nvPr/>
        </p:nvGraphicFramePr>
        <p:xfrm>
          <a:off x="1149868" y="859686"/>
          <a:ext cx="9873949" cy="5698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1"/>
          <p:cNvSpPr txBox="1">
            <a:spLocks noGrp="1"/>
          </p:cNvSpPr>
          <p:nvPr>
            <p:ph type="title"/>
          </p:nvPr>
        </p:nvSpPr>
        <p:spPr>
          <a:xfrm>
            <a:off x="1080208" y="315661"/>
            <a:ext cx="9905999" cy="1344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lay"/>
              <a:buNone/>
            </a:pPr>
            <a:r>
              <a:rPr lang="hu-HU" sz="4000" dirty="0">
                <a:latin typeface="Play"/>
                <a:ea typeface="Play"/>
                <a:cs typeface="Play"/>
                <a:sym typeface="Play"/>
              </a:rPr>
              <a:t>Az Egészségfejlesztési Iroda (EFI) Lelki Egészség Központ LEK) működése</a:t>
            </a:r>
            <a:endParaRPr dirty="0"/>
          </a:p>
        </p:txBody>
      </p:sp>
      <p:sp>
        <p:nvSpPr>
          <p:cNvPr id="158" name="Google Shape;158;p11"/>
          <p:cNvSpPr txBox="1">
            <a:spLocks noGrp="1"/>
          </p:cNvSpPr>
          <p:nvPr>
            <p:ph type="body" idx="1"/>
          </p:nvPr>
        </p:nvSpPr>
        <p:spPr>
          <a:xfrm>
            <a:off x="1143000" y="1789555"/>
            <a:ext cx="9905999" cy="4109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286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hu-HU" sz="1800" dirty="0">
                <a:latin typeface="Calibri"/>
                <a:ea typeface="Calibri"/>
                <a:cs typeface="Calibri"/>
                <a:sym typeface="Calibri"/>
              </a:rPr>
              <a:t>2018. október 1-től működik a szentendrei szakrendelő részeként.</a:t>
            </a:r>
            <a:endParaRPr dirty="0"/>
          </a:p>
          <a:p>
            <a:pPr marL="228600" lvl="0" indent="-22860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hu-HU" sz="1800" dirty="0">
                <a:latin typeface="Calibri"/>
                <a:ea typeface="Calibri"/>
                <a:cs typeface="Calibri"/>
                <a:sym typeface="Calibri"/>
              </a:rPr>
              <a:t>Tevékenysége: a mentális egészség védelme, fejlesztése.</a:t>
            </a:r>
            <a:endParaRPr dirty="0"/>
          </a:p>
          <a:p>
            <a:pPr marL="228600" lvl="0" indent="-22860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hu-HU" sz="1800" dirty="0">
                <a:latin typeface="Calibri"/>
                <a:ea typeface="Calibri"/>
                <a:cs typeface="Calibri"/>
                <a:sym typeface="Calibri"/>
              </a:rPr>
              <a:t>Kiemelt feladata: a depresszió megelőzése és az öngyilkosságok számának csökkentése.</a:t>
            </a:r>
            <a:endParaRPr dirty="0"/>
          </a:p>
          <a:p>
            <a:pPr marL="228600" lvl="0" indent="-22860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hu-HU" sz="1800" dirty="0">
                <a:latin typeface="Calibri"/>
                <a:ea typeface="Calibri"/>
                <a:cs typeface="Calibri"/>
                <a:sym typeface="Calibri"/>
              </a:rPr>
              <a:t>Módszereik, tematikus csoportok: különféle </a:t>
            </a:r>
            <a:r>
              <a:rPr lang="hu-HU" sz="1800" dirty="0" err="1">
                <a:latin typeface="Calibri"/>
                <a:ea typeface="Calibri"/>
                <a:cs typeface="Calibri"/>
                <a:sym typeface="Calibri"/>
              </a:rPr>
              <a:t>stresszoldó</a:t>
            </a:r>
            <a:r>
              <a:rPr lang="hu-HU" sz="1800" dirty="0">
                <a:latin typeface="Calibri"/>
                <a:ea typeface="Calibri"/>
                <a:cs typeface="Calibri"/>
                <a:sym typeface="Calibri"/>
              </a:rPr>
              <a:t> technikák, </a:t>
            </a:r>
            <a:r>
              <a:rPr lang="hu-HU" sz="1800" dirty="0" err="1">
                <a:latin typeface="Calibri"/>
                <a:ea typeface="Calibri"/>
                <a:cs typeface="Calibri"/>
                <a:sym typeface="Calibri"/>
              </a:rPr>
              <a:t>biblioterápiás</a:t>
            </a:r>
            <a:r>
              <a:rPr lang="hu-HU" sz="1800" dirty="0">
                <a:latin typeface="Calibri"/>
                <a:ea typeface="Calibri"/>
                <a:cs typeface="Calibri"/>
                <a:sym typeface="Calibri"/>
              </a:rPr>
              <a:t> foglakozások, diákoknak szóló programok.</a:t>
            </a:r>
            <a:endParaRPr dirty="0"/>
          </a:p>
          <a:p>
            <a:pPr marL="228600" lvl="0" indent="-22860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hu-HU" sz="1800" dirty="0">
                <a:latin typeface="Calibri"/>
                <a:ea typeface="Calibri"/>
                <a:cs typeface="Calibri"/>
                <a:sym typeface="Calibri"/>
              </a:rPr>
              <a:t>A karantén időszakában telefonos segítő vonalat tartottak fenn, valamint a diákok számára egy 6 részből álló egészséges életmód videó csomagot készítettek, melynek része volt egy </a:t>
            </a:r>
            <a:r>
              <a:rPr lang="hu-HU" sz="1800" dirty="0" err="1">
                <a:latin typeface="Calibri"/>
                <a:ea typeface="Calibri"/>
                <a:cs typeface="Calibri"/>
                <a:sym typeface="Calibri"/>
              </a:rPr>
              <a:t>stresszoldó</a:t>
            </a:r>
            <a:r>
              <a:rPr lang="hu-HU" sz="1800" dirty="0">
                <a:latin typeface="Calibri"/>
                <a:ea typeface="Calibri"/>
                <a:cs typeface="Calibri"/>
                <a:sym typeface="Calibri"/>
              </a:rPr>
              <a:t> videó is. Az anyag az iskolákon keresztül 5169 diákhoz jutott el.</a:t>
            </a:r>
            <a:endParaRPr dirty="0"/>
          </a:p>
          <a:p>
            <a:pPr marL="228600" lvl="0" indent="-22860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hu-HU" sz="1800" dirty="0">
                <a:latin typeface="Calibri"/>
                <a:ea typeface="Calibri"/>
                <a:cs typeface="Calibri"/>
                <a:sym typeface="Calibri"/>
              </a:rPr>
              <a:t>Az EFI LEK szerepe és előnye, hogy széles körben tud eljutni az emberekhez, nagyon korai beavatkozásokat tesz lehetővé, könnyen hozzáférhető segítséget ad.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2"/>
          <p:cNvSpPr txBox="1">
            <a:spLocks noGrp="1"/>
          </p:cNvSpPr>
          <p:nvPr>
            <p:ph type="title"/>
          </p:nvPr>
        </p:nvSpPr>
        <p:spPr>
          <a:xfrm>
            <a:off x="1143000" y="278407"/>
            <a:ext cx="9905999" cy="1360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lay"/>
              <a:buNone/>
            </a:pPr>
            <a:r>
              <a:rPr lang="hu-HU" dirty="0"/>
              <a:t>Összefoglalás</a:t>
            </a:r>
            <a:endParaRPr dirty="0"/>
          </a:p>
        </p:txBody>
      </p:sp>
      <p:sp>
        <p:nvSpPr>
          <p:cNvPr id="164" name="Google Shape;164;p12"/>
          <p:cNvSpPr txBox="1">
            <a:spLocks noGrp="1"/>
          </p:cNvSpPr>
          <p:nvPr>
            <p:ph type="body" idx="1"/>
          </p:nvPr>
        </p:nvSpPr>
        <p:spPr>
          <a:xfrm>
            <a:off x="1281546" y="1440874"/>
            <a:ext cx="9905999" cy="4738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286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hu-HU" dirty="0">
                <a:latin typeface="Calibri"/>
                <a:ea typeface="Calibri"/>
                <a:cs typeface="Calibri"/>
                <a:sym typeface="Calibri"/>
              </a:rPr>
              <a:t>Az elmúlt 3 évben a különböző környezeti hatások következtében jelentősen megnőtt a depressziós és szorongásos betegek száma mind a felnőttek, mind a gyermekek között. Ennek a legszomorúbb következménye az öngyilkossági halálozás növekedése.</a:t>
            </a:r>
            <a:endParaRPr dirty="0"/>
          </a:p>
          <a:p>
            <a:pPr marL="228600" lvl="0" indent="-22860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hu-HU" dirty="0">
                <a:latin typeface="Calibri"/>
                <a:ea typeface="Calibri"/>
                <a:cs typeface="Calibri"/>
                <a:sym typeface="Calibri"/>
              </a:rPr>
              <a:t>A depressziós betegek gyógyítása, segítése, megfelelő szinten történő ellátása alapvető fontosságú a hatékonyság szempontjából annak érdekében, hogy az egészségügyi szakellátási rendszer ideálisan működhessen és a megnövekedett igényeknek is meg tudjon felelni. Ebben nyújt segítsége az EFI, valamint a praxisközösségekben működő pszichológiai ellátás is.</a:t>
            </a:r>
            <a:endParaRPr dirty="0"/>
          </a:p>
          <a:p>
            <a:pPr marL="228600" lvl="0" indent="-22860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hu-HU" dirty="0">
                <a:latin typeface="Calibri"/>
                <a:ea typeface="Calibri"/>
                <a:cs typeface="Calibri"/>
                <a:sym typeface="Calibri"/>
              </a:rPr>
              <a:t>A jövőben is az optimális feladatmegosztásra, a szolgáltatások hozzáférésének javítására kell a hangsúlyt fektetni.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hu-HU" dirty="0">
                <a:latin typeface="Calibri"/>
                <a:ea typeface="Calibri"/>
                <a:cs typeface="Calibri"/>
                <a:sym typeface="Calibri"/>
              </a:rPr>
              <a:t> </a:t>
            </a:r>
            <a:endParaRPr dirty="0"/>
          </a:p>
          <a:p>
            <a:pPr marL="228600" lvl="0" indent="-22860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AE5682"/>
              </a:buClr>
              <a:buSzPct val="100000"/>
              <a:buChar char="•"/>
            </a:pPr>
            <a:r>
              <a:rPr lang="hu-HU" sz="2400" dirty="0">
                <a:solidFill>
                  <a:srgbClr val="AE5682"/>
                </a:solidFill>
                <a:latin typeface="Calibri"/>
                <a:ea typeface="Calibri"/>
                <a:cs typeface="Calibri"/>
                <a:sym typeface="Calibri"/>
              </a:rPr>
              <a:t>Mottó: Az éhezőnek nem halat kell adni, hanem meg kell tanítani horgászni!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3"/>
          <p:cNvSpPr txBox="1">
            <a:spLocks noGrp="1"/>
          </p:cNvSpPr>
          <p:nvPr>
            <p:ph type="title"/>
          </p:nvPr>
        </p:nvSpPr>
        <p:spPr>
          <a:xfrm>
            <a:off x="2019300" y="1322615"/>
            <a:ext cx="8175171" cy="4212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lay"/>
              <a:buNone/>
            </a:pPr>
            <a:endParaRPr/>
          </a:p>
        </p:txBody>
      </p:sp>
      <p:pic>
        <p:nvPicPr>
          <p:cNvPr id="170" name="Google Shape;170;p13" descr="A képen szöveg, személy, beltéri látható&#10;&#10;Automatikusan generált leírá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4310" y="-239347"/>
            <a:ext cx="12206310" cy="813754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13"/>
          <p:cNvSpPr txBox="1"/>
          <p:nvPr/>
        </p:nvSpPr>
        <p:spPr>
          <a:xfrm>
            <a:off x="6190407" y="365903"/>
            <a:ext cx="5187462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5400">
                <a:solidFill>
                  <a:srgbClr val="33CC33"/>
                </a:solidFill>
                <a:latin typeface="Play"/>
                <a:ea typeface="Play"/>
                <a:cs typeface="Play"/>
                <a:sym typeface="Play"/>
              </a:rPr>
              <a:t>KÖSZÖNÖM 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5400">
                <a:solidFill>
                  <a:srgbClr val="33CC33"/>
                </a:solidFill>
                <a:latin typeface="Play"/>
                <a:ea typeface="Play"/>
                <a:cs typeface="Play"/>
                <a:sym typeface="Play"/>
              </a:rPr>
              <a:t> FIGYELMET!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9" name="Google Shape;99;p2"/>
          <p:cNvGraphicFramePr/>
          <p:nvPr/>
        </p:nvGraphicFramePr>
        <p:xfrm>
          <a:off x="1846077" y="940929"/>
          <a:ext cx="7813607" cy="52122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r:id="rId5" imgW="7813607" imgH="5212221" progId="Excel.Chart.8">
                  <p:embed/>
                </p:oleObj>
              </mc:Choice>
              <mc:Fallback>
                <p:oleObj r:id="rId5" imgW="7813607" imgH="5212221" progId="Excel.Chart.8">
                  <p:embed/>
                  <p:pic>
                    <p:nvPicPr>
                      <p:cNvPr id="99" name="Google Shape;99;p2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/>
                      <a:stretch/>
                    </p:blipFill>
                    <p:spPr>
                      <a:xfrm>
                        <a:off x="1846077" y="940929"/>
                        <a:ext cx="7813607" cy="52122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" name="Google Shape;100;p2"/>
          <p:cNvSpPr txBox="1"/>
          <p:nvPr/>
        </p:nvSpPr>
        <p:spPr>
          <a:xfrm>
            <a:off x="2087814" y="5506022"/>
            <a:ext cx="8610274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N= 2742   2621  2461  2450   2477  2461  2492  2422   2350   2093  1927  1870   1763  1634 1656 </a:t>
            </a:r>
            <a:r>
              <a:rPr lang="hu-HU" sz="11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1549 1706 1561</a:t>
            </a:r>
            <a:endParaRPr/>
          </a:p>
        </p:txBody>
      </p:sp>
      <p:sp>
        <p:nvSpPr>
          <p:cNvPr id="101" name="Google Shape;101;p2"/>
          <p:cNvSpPr txBox="1"/>
          <p:nvPr/>
        </p:nvSpPr>
        <p:spPr>
          <a:xfrm>
            <a:off x="1751347" y="1149459"/>
            <a:ext cx="388811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0" i="0" u="none" strike="noStrike" cap="none">
                <a:solidFill>
                  <a:schemeClr val="lt1"/>
                </a:solidFill>
                <a:highlight>
                  <a:srgbClr val="000000"/>
                </a:highlight>
                <a:latin typeface="Play"/>
                <a:ea typeface="Play"/>
                <a:cs typeface="Play"/>
                <a:sym typeface="Play"/>
              </a:rPr>
              <a:t>Befejezett öngyilkosságok x 10.000 fő</a:t>
            </a:r>
            <a:endParaRPr/>
          </a:p>
        </p:txBody>
      </p:sp>
      <p:sp>
        <p:nvSpPr>
          <p:cNvPr id="102" name="Google Shape;102;p2"/>
          <p:cNvSpPr txBox="1"/>
          <p:nvPr/>
        </p:nvSpPr>
        <p:spPr>
          <a:xfrm>
            <a:off x="1683595" y="6636268"/>
            <a:ext cx="247696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8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Dr. Németh Attila PhD  OMIII Nyírő Gyula Kórház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>
            <a:spLocks noGrp="1"/>
          </p:cNvSpPr>
          <p:nvPr>
            <p:ph type="title"/>
          </p:nvPr>
        </p:nvSpPr>
        <p:spPr>
          <a:xfrm>
            <a:off x="1373561" y="313957"/>
            <a:ext cx="9675437" cy="765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lay"/>
              <a:buNone/>
            </a:pPr>
            <a:r>
              <a:rPr lang="hu-HU"/>
              <a:t>Öngyilkosság – nemi megoszlás</a:t>
            </a:r>
            <a:endParaRPr/>
          </a:p>
        </p:txBody>
      </p:sp>
      <p:graphicFrame>
        <p:nvGraphicFramePr>
          <p:cNvPr id="108" name="Google Shape;108;p3"/>
          <p:cNvGraphicFramePr/>
          <p:nvPr/>
        </p:nvGraphicFramePr>
        <p:xfrm>
          <a:off x="1962231" y="1761587"/>
          <a:ext cx="7468254" cy="43970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r:id="rId5" imgW="7468254" imgH="4397039" progId="Excel.Chart.8">
                  <p:embed/>
                </p:oleObj>
              </mc:Choice>
              <mc:Fallback>
                <p:oleObj r:id="rId5" imgW="7468254" imgH="4397039" progId="Excel.Chart.8">
                  <p:embed/>
                  <p:pic>
                    <p:nvPicPr>
                      <p:cNvPr id="108" name="Google Shape;108;p3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/>
                      <a:stretch/>
                    </p:blipFill>
                    <p:spPr>
                      <a:xfrm>
                        <a:off x="1962231" y="1761587"/>
                        <a:ext cx="7468254" cy="43970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" name="Google Shape;109;p3"/>
          <p:cNvSpPr txBox="1"/>
          <p:nvPr/>
        </p:nvSpPr>
        <p:spPr>
          <a:xfrm>
            <a:off x="1801329" y="1484588"/>
            <a:ext cx="215783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2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Befejezett suicidiumok száma</a:t>
            </a:r>
            <a:endParaRPr/>
          </a:p>
        </p:txBody>
      </p:sp>
      <p:sp>
        <p:nvSpPr>
          <p:cNvPr id="110" name="Google Shape;110;p3"/>
          <p:cNvSpPr txBox="1"/>
          <p:nvPr/>
        </p:nvSpPr>
        <p:spPr>
          <a:xfrm>
            <a:off x="1471673" y="6649735"/>
            <a:ext cx="609665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8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Dr. Németh Attila PhD  OMIII Nyírő Gyula Kórház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"/>
          <p:cNvSpPr txBox="1">
            <a:spLocks noGrp="1"/>
          </p:cNvSpPr>
          <p:nvPr>
            <p:ph type="title"/>
          </p:nvPr>
        </p:nvSpPr>
        <p:spPr>
          <a:xfrm>
            <a:off x="1143000" y="872935"/>
            <a:ext cx="9905999" cy="1360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lay"/>
              <a:buNone/>
            </a:pPr>
            <a:r>
              <a:rPr lang="hu-HU"/>
              <a:t>Szentendrei járás öngyilkossági halálozás</a:t>
            </a:r>
            <a:endParaRPr/>
          </a:p>
        </p:txBody>
      </p:sp>
      <p:graphicFrame>
        <p:nvGraphicFramePr>
          <p:cNvPr id="116" name="Google Shape;116;p4"/>
          <p:cNvGraphicFramePr/>
          <p:nvPr/>
        </p:nvGraphicFramePr>
        <p:xfrm>
          <a:off x="1143000" y="2332038"/>
          <a:ext cx="9906000" cy="2595950"/>
        </p:xfrm>
        <a:graphic>
          <a:graphicData uri="http://schemas.openxmlformats.org/drawingml/2006/table">
            <a:tbl>
              <a:tblPr firstRow="1" bandRow="1">
                <a:noFill/>
                <a:tableStyleId>{DD01EF49-21B6-454A-A76B-5282263B9C43}</a:tableStyleId>
              </a:tblPr>
              <a:tblGrid>
                <a:gridCol w="2476500"/>
                <a:gridCol w="2476500"/>
                <a:gridCol w="2476500"/>
                <a:gridCol w="2476500"/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 u="none" strike="noStrike" cap="none"/>
                        <a:t>Év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/>
                        <a:t>Összesen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/>
                        <a:t>Férfi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/>
                        <a:t>Nő</a:t>
                      </a:r>
                      <a:endParaRPr/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/>
                        <a:t>2015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/>
                        <a:t>9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/>
                        <a:t>7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/>
                        <a:t>2</a:t>
                      </a:r>
                      <a:endParaRPr/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/>
                        <a:t>2016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/>
                        <a:t>9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/>
                        <a:t>6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/>
                        <a:t>3</a:t>
                      </a:r>
                      <a:endParaRPr/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/>
                        <a:t>2017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/>
                        <a:t>9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/>
                        <a:t>7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/>
                        <a:t>2</a:t>
                      </a:r>
                      <a:endParaRPr/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/>
                        <a:t>2018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/>
                        <a:t>13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/>
                        <a:t>9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/>
                        <a:t>4</a:t>
                      </a:r>
                      <a:endParaRPr/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/>
                        <a:t>2019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/>
                        <a:t>10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/>
                        <a:t>5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/>
                        <a:t>5</a:t>
                      </a:r>
                      <a:endParaRPr/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/>
                        <a:t>2020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/>
                        <a:t>18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/>
                        <a:t>12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/>
                        <a:t>6</a:t>
                      </a:r>
                      <a:endParaRPr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1" name="Google Shape;121;p5"/>
          <p:cNvGraphicFramePr/>
          <p:nvPr/>
        </p:nvGraphicFramePr>
        <p:xfrm>
          <a:off x="1091982" y="308225"/>
          <a:ext cx="9906000" cy="5794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"/>
          <p:cNvSpPr txBox="1">
            <a:spLocks noGrp="1"/>
          </p:cNvSpPr>
          <p:nvPr>
            <p:ph type="title"/>
          </p:nvPr>
        </p:nvSpPr>
        <p:spPr>
          <a:xfrm>
            <a:off x="1054652" y="149849"/>
            <a:ext cx="9905999" cy="623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"/>
              <a:buNone/>
            </a:pPr>
            <a:r>
              <a:rPr lang="hu-HU"/>
              <a:t>Új páciensek száma</a:t>
            </a:r>
            <a:endParaRPr/>
          </a:p>
        </p:txBody>
      </p:sp>
      <p:graphicFrame>
        <p:nvGraphicFramePr>
          <p:cNvPr id="127" name="Google Shape;127;p6"/>
          <p:cNvGraphicFramePr/>
          <p:nvPr/>
        </p:nvGraphicFramePr>
        <p:xfrm>
          <a:off x="3280852" y="690534"/>
          <a:ext cx="5419683" cy="2704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8" name="Google Shape;128;p6"/>
          <p:cNvGraphicFramePr/>
          <p:nvPr/>
        </p:nvGraphicFramePr>
        <p:xfrm>
          <a:off x="455237" y="3248761"/>
          <a:ext cx="4883995" cy="2762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9" name="Google Shape;129;p6"/>
          <p:cNvGraphicFramePr/>
          <p:nvPr/>
        </p:nvGraphicFramePr>
        <p:xfrm>
          <a:off x="6129357" y="3221066"/>
          <a:ext cx="4831293" cy="294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"/>
          <p:cNvSpPr txBox="1">
            <a:spLocks noGrp="1"/>
          </p:cNvSpPr>
          <p:nvPr>
            <p:ph type="title"/>
          </p:nvPr>
        </p:nvSpPr>
        <p:spPr>
          <a:xfrm>
            <a:off x="1143000" y="872935"/>
            <a:ext cx="9905999" cy="1360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lay"/>
              <a:buNone/>
            </a:pPr>
            <a:r>
              <a:rPr lang="hu-HU"/>
              <a:t>Kórházba utalások száma</a:t>
            </a:r>
            <a:endParaRPr/>
          </a:p>
        </p:txBody>
      </p:sp>
      <p:sp>
        <p:nvSpPr>
          <p:cNvPr id="135" name="Google Shape;135;p7"/>
          <p:cNvSpPr txBox="1">
            <a:spLocks noGrp="1"/>
          </p:cNvSpPr>
          <p:nvPr>
            <p:ph type="body" idx="1"/>
          </p:nvPr>
        </p:nvSpPr>
        <p:spPr>
          <a:xfrm>
            <a:off x="1315677" y="1645441"/>
            <a:ext cx="9905999" cy="3567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hu-HU" sz="1800">
                <a:latin typeface="Calibri"/>
                <a:ea typeface="Calibri"/>
                <a:cs typeface="Calibri"/>
                <a:sym typeface="Calibri"/>
              </a:rPr>
              <a:t>2019-ben 26 beteg</a:t>
            </a:r>
            <a:endParaRPr/>
          </a:p>
          <a:p>
            <a:pPr marL="457200" lvl="0" indent="-228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hu-HU" sz="1800">
                <a:latin typeface="Calibri"/>
                <a:ea typeface="Calibri"/>
                <a:cs typeface="Calibri"/>
                <a:sym typeface="Calibri"/>
              </a:rPr>
              <a:t>2020-ban 33 beteg</a:t>
            </a:r>
            <a:endParaRPr/>
          </a:p>
          <a:p>
            <a:pPr marL="457200" lvl="0" indent="-228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hu-HU" sz="1800">
                <a:latin typeface="Calibri"/>
                <a:ea typeface="Calibri"/>
                <a:cs typeface="Calibri"/>
                <a:sym typeface="Calibri"/>
              </a:rPr>
              <a:t>2021-ben 18 beteg</a:t>
            </a:r>
            <a:endParaRPr/>
          </a:p>
          <a:p>
            <a:pPr marL="457200" lvl="0" indent="-228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hu-HU" sz="1800">
                <a:latin typeface="Calibri"/>
                <a:ea typeface="Calibri"/>
                <a:cs typeface="Calibri"/>
                <a:sym typeface="Calibri"/>
              </a:rPr>
              <a:t>2022-ben 9 beteg</a:t>
            </a:r>
            <a:endParaRPr/>
          </a:p>
          <a:p>
            <a:pPr marL="228600" lvl="0" indent="-101600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"/>
          <p:cNvSpPr txBox="1">
            <a:spLocks noGrp="1"/>
          </p:cNvSpPr>
          <p:nvPr>
            <p:ph type="title"/>
          </p:nvPr>
        </p:nvSpPr>
        <p:spPr>
          <a:xfrm>
            <a:off x="1142019" y="68970"/>
            <a:ext cx="9955571" cy="849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lay"/>
              <a:buNone/>
            </a:pPr>
            <a:r>
              <a:rPr lang="hu-HU"/>
              <a:t>Diagnózisok megoszlása a felnőtt ellátásban</a:t>
            </a:r>
            <a:endParaRPr/>
          </a:p>
        </p:txBody>
      </p:sp>
      <p:graphicFrame>
        <p:nvGraphicFramePr>
          <p:cNvPr id="141" name="Google Shape;141;p8"/>
          <p:cNvGraphicFramePr/>
          <p:nvPr>
            <p:extLst>
              <p:ext uri="{D42A27DB-BD31-4B8C-83A1-F6EECF244321}">
                <p14:modId xmlns:p14="http://schemas.microsoft.com/office/powerpoint/2010/main" val="3856199004"/>
              </p:ext>
            </p:extLst>
          </p:nvPr>
        </p:nvGraphicFramePr>
        <p:xfrm>
          <a:off x="1495372" y="1060324"/>
          <a:ext cx="8971200" cy="522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6" name="Google Shape;146;p9"/>
          <p:cNvGraphicFramePr/>
          <p:nvPr/>
        </p:nvGraphicFramePr>
        <p:xfrm>
          <a:off x="425302" y="712381"/>
          <a:ext cx="11164186" cy="5794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RegattaVTI">
  <a:themeElements>
    <a:clrScheme name="AnalogousFromLightSeedLeftStep">
      <a:dk1>
        <a:srgbClr val="000000"/>
      </a:dk1>
      <a:lt1>
        <a:srgbClr val="FFFFFF"/>
      </a:lt1>
      <a:dk2>
        <a:srgbClr val="41243E"/>
      </a:dk2>
      <a:lt2>
        <a:srgbClr val="E2E6E8"/>
      </a:lt2>
      <a:accent1>
        <a:srgbClr val="C39983"/>
      </a:accent1>
      <a:accent2>
        <a:srgbClr val="BF7A7F"/>
      </a:accent2>
      <a:accent3>
        <a:srgbClr val="CB92AE"/>
      </a:accent3>
      <a:accent4>
        <a:srgbClr val="BF7AB9"/>
      </a:accent4>
      <a:accent5>
        <a:srgbClr val="B892CB"/>
      </a:accent5>
      <a:accent6>
        <a:srgbClr val="8B7ABF"/>
      </a:accent6>
      <a:hlink>
        <a:srgbClr val="5B879D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365</Words>
  <Application>Microsoft Office PowerPoint</Application>
  <PresentationFormat>Szélesvásznú</PresentationFormat>
  <Paragraphs>67</Paragraphs>
  <Slides>13</Slides>
  <Notes>13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9" baseType="lpstr">
      <vt:lpstr>Calibri</vt:lpstr>
      <vt:lpstr>Walbaum Display</vt:lpstr>
      <vt:lpstr>Arial</vt:lpstr>
      <vt:lpstr>Play</vt:lpstr>
      <vt:lpstr>RegattaVTI</vt:lpstr>
      <vt:lpstr>Microsoft Excel-diagram</vt:lpstr>
      <vt:lpstr>LELKI BETEGSÉGEINK AZ ELMÚLT 4 ÉVBEN </vt:lpstr>
      <vt:lpstr>PowerPoint bemutató</vt:lpstr>
      <vt:lpstr>Öngyilkosság – nemi megoszlás</vt:lpstr>
      <vt:lpstr>Szentendrei járás öngyilkossági halálozás</vt:lpstr>
      <vt:lpstr>PowerPoint bemutató</vt:lpstr>
      <vt:lpstr>Új páciensek száma</vt:lpstr>
      <vt:lpstr>Kórházba utalások száma</vt:lpstr>
      <vt:lpstr>Diagnózisok megoszlása a felnőtt ellátásban</vt:lpstr>
      <vt:lpstr>PowerPoint bemutató</vt:lpstr>
      <vt:lpstr>Gyermek mentálhigiénés ellátás</vt:lpstr>
      <vt:lpstr>Az Egészségfejlesztési Iroda (EFI) Lelki Egészség Központ LEK) működése</vt:lpstr>
      <vt:lpstr>Összefoglalás</vt:lpstr>
      <vt:lpstr>PowerPoint bemutató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LELKI BETEGSÉGEINK AZ ELMÚLT 4 ÉVBEN </dc:title>
  <dc:creator>Péter Kokas</dc:creator>
  <cp:lastModifiedBy>Windows-felhasználó</cp:lastModifiedBy>
  <cp:revision>2</cp:revision>
  <dcterms:created xsi:type="dcterms:W3CDTF">2022-10-07T15:40:18Z</dcterms:created>
  <dcterms:modified xsi:type="dcterms:W3CDTF">2022-10-11T08:04:42Z</dcterms:modified>
</cp:coreProperties>
</file>