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12192000"/>
  <p:notesSz cx="6797675" cy="9926625"/>
  <p:embeddedFontLst>
    <p:embeddedFont>
      <p:font typeface="Jost"/>
      <p:regular r:id="rId39"/>
      <p:bold r:id="rId40"/>
      <p:italic r:id="rId41"/>
      <p:boldItalic r:id="rId42"/>
    </p:embeddedFont>
    <p:embeddedFont>
      <p:font typeface="Book Antiqua"/>
      <p:regular r:id="rId43"/>
      <p:bold r:id="rId44"/>
      <p:italic r:id="rId45"/>
      <p:boldItalic r:id="rId46"/>
    </p:embeddedFont>
    <p:embeddedFont>
      <p:font typeface="Gill Sans"/>
      <p:regular r:id="rId47"/>
      <p:bold r:id="rId48"/>
    </p:embeddedFont>
    <p:embeddedFont>
      <p:font typeface="Century Gothic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3" roundtripDataSignature="AMtx7mgx9Pe9Q2TPtl7WquHj1zWsLCxT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ost-bold.fntdata"/><Relationship Id="rId42" Type="http://schemas.openxmlformats.org/officeDocument/2006/relationships/font" Target="fonts/Jost-boldItalic.fntdata"/><Relationship Id="rId41" Type="http://schemas.openxmlformats.org/officeDocument/2006/relationships/font" Target="fonts/Jost-italic.fntdata"/><Relationship Id="rId44" Type="http://schemas.openxmlformats.org/officeDocument/2006/relationships/font" Target="fonts/BookAntiqua-bold.fntdata"/><Relationship Id="rId43" Type="http://schemas.openxmlformats.org/officeDocument/2006/relationships/font" Target="fonts/BookAntiqua-regular.fntdata"/><Relationship Id="rId46" Type="http://schemas.openxmlformats.org/officeDocument/2006/relationships/font" Target="fonts/BookAntiqua-boldItalic.fntdata"/><Relationship Id="rId45" Type="http://schemas.openxmlformats.org/officeDocument/2006/relationships/font" Target="fonts/BookAntiqua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GillSans-bold.fntdata"/><Relationship Id="rId47" Type="http://schemas.openxmlformats.org/officeDocument/2006/relationships/font" Target="fonts/GillSans-regular.fntdata"/><Relationship Id="rId49" Type="http://schemas.openxmlformats.org/officeDocument/2006/relationships/font" Target="fonts/CenturyGothic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Jost-regular.fntdata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CenturyGothic-italic.fntdata"/><Relationship Id="rId50" Type="http://schemas.openxmlformats.org/officeDocument/2006/relationships/font" Target="fonts/CenturyGothic-bold.fntdata"/><Relationship Id="rId53" Type="http://customschemas.google.com/relationships/presentationmetadata" Target="metadata"/><Relationship Id="rId52" Type="http://schemas.openxmlformats.org/officeDocument/2006/relationships/font" Target="fonts/CenturyGothic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0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2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hu-HU"/>
              <a:t> Cél egy átfogó népegészségügyi hálózat kialakítása az elkerülhető halálozás csökkentése és a lakosság  egészségkultúrájának javítása céljából.</a:t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hu-HU"/>
              <a:t>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1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2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/>
              <a:t>Nagy a lakossági érdeklődés  ezekre a programokra, előjegyzés van</a:t>
            </a:r>
            <a:endParaRPr/>
          </a:p>
        </p:txBody>
      </p:sp>
      <p:sp>
        <p:nvSpPr>
          <p:cNvPr id="327" name="Google Shape;327;p22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6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6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3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6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36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képaláírás">
  <p:cSld name="Cím és képaláírá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5"/>
          <p:cNvSpPr txBox="1"/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5"/>
          <p:cNvSpPr txBox="1"/>
          <p:nvPr>
            <p:ph idx="1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1" name="Google Shape;111;p4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5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5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ézet képaláírással">
  <p:cSld name="Idézet képaláírással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6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6"/>
          <p:cNvSpPr txBox="1"/>
          <p:nvPr>
            <p:ph idx="1" type="body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18" name="Google Shape;118;p46"/>
          <p:cNvSpPr txBox="1"/>
          <p:nvPr>
            <p:ph idx="2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4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4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6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6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23" name="Google Shape;123;p4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4" name="Google Shape;124;p46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évkártya">
  <p:cSld name="Névkártya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7"/>
          <p:cNvSpPr txBox="1"/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7"/>
          <p:cNvSpPr txBox="1"/>
          <p:nvPr>
            <p:ph idx="1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28" name="Google Shape;128;p4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7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7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évkártya idézettel">
  <p:cSld name="Névkártya idézettel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8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8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5" name="Google Shape;135;p48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6" name="Google Shape;136;p4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8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8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40" name="Google Shape;140;p48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1" name="Google Shape;141;p48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gaz vagy hamis">
  <p:cSld name="Igaz vagy hami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9"/>
          <p:cNvSpPr txBox="1"/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9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5" name="Google Shape;145;p49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6" name="Google Shape;146;p4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9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49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0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0"/>
          <p:cNvSpPr txBox="1"/>
          <p:nvPr>
            <p:ph idx="1" type="body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3" name="Google Shape;153;p5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5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50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5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1"/>
          <p:cNvSpPr txBox="1"/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51"/>
          <p:cNvSpPr txBox="1"/>
          <p:nvPr>
            <p:ph idx="1" type="body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0" name="Google Shape;160;p5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5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51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5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7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2" name="Google Shape;52;p37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3" name="Google Shape;53;p3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7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60" name="Google Shape;60;p3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8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3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3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0"/>
          <p:cNvSpPr txBox="1"/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" type="body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Google Shape;72;p4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0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40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1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1"/>
          <p:cNvSpPr txBox="1"/>
          <p:nvPr>
            <p:ph idx="1" type="body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9" name="Google Shape;79;p41"/>
          <p:cNvSpPr txBox="1"/>
          <p:nvPr>
            <p:ph idx="2" type="body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80" name="Google Shape;80;p41"/>
          <p:cNvSpPr txBox="1"/>
          <p:nvPr>
            <p:ph idx="3" type="body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81" name="Google Shape;81;p41"/>
          <p:cNvSpPr txBox="1"/>
          <p:nvPr>
            <p:ph idx="4" type="body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82" name="Google Shape;82;p4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1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2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2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4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3"/>
          <p:cNvSpPr txBox="1"/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b="0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3"/>
          <p:cNvSpPr txBox="1"/>
          <p:nvPr>
            <p:ph idx="1" type="body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5" name="Google Shape;95;p43"/>
          <p:cNvSpPr txBox="1"/>
          <p:nvPr>
            <p:ph idx="2" type="body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6" name="Google Shape;96;p4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3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4"/>
          <p:cNvSpPr txBox="1"/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4"/>
          <p:cNvSpPr/>
          <p:nvPr>
            <p:ph idx="2" type="pic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4"/>
          <p:cNvSpPr txBox="1"/>
          <p:nvPr>
            <p:ph idx="1" type="body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4" name="Google Shape;104;p4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4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4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FBF3"/>
            </a:gs>
            <a:gs pos="76000">
              <a:srgbClr val="FEFBF3"/>
            </a:gs>
            <a:gs pos="99000">
              <a:srgbClr val="F4E09E"/>
            </a:gs>
            <a:gs pos="100000">
              <a:srgbClr val="F4E09E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5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35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35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35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35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35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35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5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5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5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5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5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5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35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24" name="Google Shape;24;p35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5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5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5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5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5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5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5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5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5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5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5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35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35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35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3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3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3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://hu.wikipedia.org/w/index.php?title=T%C3%A1rs-_%C3%A9s_kapcsolati_f%C3%BCgg%C5%91s%C3%A9g&amp;action=edit&amp;redlink=1" TargetMode="External"/><Relationship Id="rId10" Type="http://schemas.openxmlformats.org/officeDocument/2006/relationships/hyperlink" Target="http://hu.wikipedia.org/wiki/Internet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hu.wikipedia.org/wiki/Nikotin" TargetMode="External"/><Relationship Id="rId4" Type="http://schemas.openxmlformats.org/officeDocument/2006/relationships/hyperlink" Target="http://hu.wikipedia.org/wiki/Alkohol" TargetMode="External"/><Relationship Id="rId9" Type="http://schemas.openxmlformats.org/officeDocument/2006/relationships/hyperlink" Target="http://hu.wikipedia.org/wiki/F%C3%BCgg%C5%91s%C3%A9g#J.C3.A1t.C3.A9kszenved.C3.A9ly" TargetMode="External"/><Relationship Id="rId5" Type="http://schemas.openxmlformats.org/officeDocument/2006/relationships/hyperlink" Target="http://hu.wikipedia.org/wiki/K%C3%A1b%C3%ADt%C3%B3szer" TargetMode="External"/><Relationship Id="rId6" Type="http://schemas.openxmlformats.org/officeDocument/2006/relationships/hyperlink" Target="http://hu.wikipedia.org/w/index.php?title=K%C3%A1b%C3%ADt%C3%B3szer_f%C3%BCgg%C5%91s%C3%A9g&amp;action=edit&amp;redlink=1" TargetMode="External"/><Relationship Id="rId7" Type="http://schemas.openxmlformats.org/officeDocument/2006/relationships/hyperlink" Target="http://hu.wikipedia.org/wiki/Anorexia" TargetMode="External"/><Relationship Id="rId8" Type="http://schemas.openxmlformats.org/officeDocument/2006/relationships/hyperlink" Target="http://hu.wikipedia.org/w/index.php?title=Bul%C3%ADmia&amp;action=edit&amp;redlink=1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26.jpg"/><Relationship Id="rId5" Type="http://schemas.openxmlformats.org/officeDocument/2006/relationships/image" Target="../media/image28.jpg"/><Relationship Id="rId6" Type="http://schemas.openxmlformats.org/officeDocument/2006/relationships/image" Target="../media/image3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33.jpg"/><Relationship Id="rId6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jpg"/><Relationship Id="rId4" Type="http://schemas.openxmlformats.org/officeDocument/2006/relationships/image" Target="../media/image31.jpg"/><Relationship Id="rId5" Type="http://schemas.openxmlformats.org/officeDocument/2006/relationships/image" Target="../media/image43.jpg"/><Relationship Id="rId6" Type="http://schemas.openxmlformats.org/officeDocument/2006/relationships/image" Target="../media/image4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g"/><Relationship Id="rId4" Type="http://schemas.openxmlformats.org/officeDocument/2006/relationships/image" Target="../media/image49.jpg"/><Relationship Id="rId9" Type="http://schemas.openxmlformats.org/officeDocument/2006/relationships/image" Target="../media/image45.jpg"/><Relationship Id="rId5" Type="http://schemas.openxmlformats.org/officeDocument/2006/relationships/image" Target="../media/image42.jpg"/><Relationship Id="rId6" Type="http://schemas.openxmlformats.org/officeDocument/2006/relationships/image" Target="../media/image47.jpg"/><Relationship Id="rId7" Type="http://schemas.openxmlformats.org/officeDocument/2006/relationships/image" Target="../media/image46.jpg"/><Relationship Id="rId8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jpg"/><Relationship Id="rId4" Type="http://schemas.openxmlformats.org/officeDocument/2006/relationships/image" Target="../media/image44.jpg"/><Relationship Id="rId5" Type="http://schemas.openxmlformats.org/officeDocument/2006/relationships/image" Target="../media/image52.jpg"/><Relationship Id="rId6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6.jpg"/><Relationship Id="rId5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20.jpg"/><Relationship Id="rId5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5.jpg"/><Relationship Id="rId5" Type="http://schemas.openxmlformats.org/officeDocument/2006/relationships/image" Target="../media/image13.jpg"/><Relationship Id="rId6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10.jpg"/><Relationship Id="rId6" Type="http://schemas.openxmlformats.org/officeDocument/2006/relationships/image" Target="../media/image18.jpg"/><Relationship Id="rId7" Type="http://schemas.openxmlformats.org/officeDocument/2006/relationships/image" Target="../media/image4.jpg"/><Relationship Id="rId8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"/>
          <p:cNvSpPr txBox="1"/>
          <p:nvPr>
            <p:ph type="ctrTitle"/>
          </p:nvPr>
        </p:nvSpPr>
        <p:spPr>
          <a:xfrm>
            <a:off x="2489771" y="880338"/>
            <a:ext cx="9144000" cy="13215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5400"/>
              <a:buFont typeface="Book Antiqua"/>
              <a:buNone/>
            </a:pPr>
            <a:r>
              <a:rPr lang="hu-HU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Visszapillantás és a jövő</a:t>
            </a:r>
            <a:endParaRPr/>
          </a:p>
        </p:txBody>
      </p:sp>
      <p:sp>
        <p:nvSpPr>
          <p:cNvPr id="169" name="Google Shape;169;p1"/>
          <p:cNvSpPr txBox="1"/>
          <p:nvPr>
            <p:ph idx="1" type="subTitle"/>
          </p:nvPr>
        </p:nvSpPr>
        <p:spPr>
          <a:xfrm>
            <a:off x="1791129" y="2313266"/>
            <a:ext cx="8835775" cy="5640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-HU" sz="36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„ Mentális egészségünk”                                                          szimpózium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 sz="34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68876">
            <a:off x="2033122" y="4006418"/>
            <a:ext cx="9913460" cy="1819683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44D6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1"/>
          <p:cNvSpPr txBox="1"/>
          <p:nvPr/>
        </p:nvSpPr>
        <p:spPr>
          <a:xfrm>
            <a:off x="691793" y="5720286"/>
            <a:ext cx="359595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2022. Október 10.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"/>
          <p:cNvSpPr txBox="1"/>
          <p:nvPr>
            <p:ph type="title"/>
          </p:nvPr>
        </p:nvSpPr>
        <p:spPr>
          <a:xfrm>
            <a:off x="0" y="16176"/>
            <a:ext cx="6748154" cy="6859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Szentendre</a:t>
            </a:r>
            <a:endParaRPr/>
          </a:p>
        </p:txBody>
      </p:sp>
      <p:sp>
        <p:nvSpPr>
          <p:cNvPr id="241" name="Google Shape;241;p10"/>
          <p:cNvSpPr/>
          <p:nvPr/>
        </p:nvSpPr>
        <p:spPr>
          <a:xfrm>
            <a:off x="5095187" y="98387"/>
            <a:ext cx="914400" cy="914400"/>
          </a:xfrm>
          <a:prstGeom prst="irregularSeal1">
            <a:avLst/>
          </a:prstGeom>
          <a:solidFill>
            <a:srgbClr val="FFC000"/>
          </a:solidFill>
          <a:ln cap="rnd" cmpd="sng" w="15875">
            <a:solidFill>
              <a:srgbClr val="788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37462"/>
            <a:ext cx="6748154" cy="402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604" y="-1794"/>
            <a:ext cx="6898974" cy="324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1056" y="2311685"/>
            <a:ext cx="5925558" cy="4546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61056" y="-1"/>
            <a:ext cx="5925558" cy="3238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"/>
          <p:cNvSpPr txBox="1"/>
          <p:nvPr>
            <p:ph type="title"/>
          </p:nvPr>
        </p:nvSpPr>
        <p:spPr>
          <a:xfrm>
            <a:off x="1840320" y="208497"/>
            <a:ext cx="9014428" cy="536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1000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„ Szeretném, ha szeretnének….”</a:t>
            </a:r>
            <a:endParaRPr/>
          </a:p>
        </p:txBody>
      </p:sp>
      <p:sp>
        <p:nvSpPr>
          <p:cNvPr id="251" name="Google Shape;251;p11"/>
          <p:cNvSpPr txBox="1"/>
          <p:nvPr>
            <p:ph idx="1" type="body"/>
          </p:nvPr>
        </p:nvSpPr>
        <p:spPr>
          <a:xfrm>
            <a:off x="1840320" y="745367"/>
            <a:ext cx="8915400" cy="5939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A  Családi életre nevelés  keretében  a  kábítószerprevenciós  programok 10 éve folyamatosak -  iskolai színtéren - védőnők, rendőrség közreműködésével</a:t>
            </a:r>
            <a:endParaRPr sz="2400">
              <a:solidFill>
                <a:srgbClr val="99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just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A Nyitott Körös színházi nevelési  előadások  sikeresek—Szeretném, ha szeretnének…– Éld velem át…, Beszélj róla velünk is…, Fogadd el… sorozatok. 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342900" rtl="0" algn="l">
              <a:spcBef>
                <a:spcPts val="1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401" y="3723701"/>
            <a:ext cx="5581775" cy="284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8020" y="3713354"/>
            <a:ext cx="5463142" cy="2858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 txBox="1"/>
          <p:nvPr>
            <p:ph type="title"/>
          </p:nvPr>
        </p:nvSpPr>
        <p:spPr>
          <a:xfrm>
            <a:off x="1954251" y="552236"/>
            <a:ext cx="10560910" cy="1166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100000"/>
              <a:buFont typeface="Century Gothic"/>
              <a:buNone/>
            </a:pPr>
            <a:r>
              <a:rPr lang="hu-HU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Függőségek</a:t>
            </a:r>
            <a:r>
              <a:rPr lang="hu-HU">
                <a:solidFill>
                  <a:srgbClr val="A50021"/>
                </a:solidFill>
              </a:rPr>
              <a:t> felismerései  -  </a:t>
            </a:r>
            <a:br>
              <a:rPr lang="hu-HU">
                <a:solidFill>
                  <a:srgbClr val="A50021"/>
                </a:solidFill>
              </a:rPr>
            </a:br>
            <a:r>
              <a:rPr lang="hu-HU">
                <a:solidFill>
                  <a:srgbClr val="A50021"/>
                </a:solidFill>
              </a:rPr>
              <a:t>szenvedély betegségek, megelőzésük</a:t>
            </a:r>
            <a:br>
              <a:rPr i="1" lang="hu-HU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9" name="Google Shape;259;p12"/>
          <p:cNvSpPr txBox="1"/>
          <p:nvPr>
            <p:ph idx="1" type="body"/>
          </p:nvPr>
        </p:nvSpPr>
        <p:spPr>
          <a:xfrm>
            <a:off x="1584532" y="2037107"/>
            <a:ext cx="10186219" cy="4926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Kémiai szerek által kiváltott függőség: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Nikotin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,</a:t>
            </a:r>
            <a:r>
              <a:rPr b="1" lang="hu-HU" sz="2400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Alkohol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,</a:t>
            </a:r>
            <a:r>
              <a:rPr b="1" lang="hu-HU" sz="2400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Drogok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kábítószer függőség</a:t>
            </a:r>
            <a:endParaRPr b="1" sz="24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Book Antiqua"/>
              <a:buNone/>
            </a:pPr>
            <a:r>
              <a:rPr b="1" lang="hu-HU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	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Book Antiqua"/>
              <a:buNone/>
            </a:pP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Viselkedési addikciók, pl.: kényszerbetegségek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az evési zavarok (</a:t>
            </a: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anorexia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bulímia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) , </a:t>
            </a: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játékszenvedély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Számítógép ( </a:t>
            </a: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Internet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,   telefon , TV   -  addikció ,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szex és szerelem-addikciók, </a:t>
            </a:r>
            <a:r>
              <a:rPr b="1" lang="hu-HU" sz="2400" u="sng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társ- és kapcsolati függőség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/>
          <p:nvPr>
            <p:ph type="title"/>
          </p:nvPr>
        </p:nvSpPr>
        <p:spPr>
          <a:xfrm>
            <a:off x="1529557" y="239772"/>
            <a:ext cx="9132886" cy="1047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Iskolai drogprevenció</a:t>
            </a:r>
            <a:br>
              <a:rPr lang="hu-HU">
                <a:solidFill>
                  <a:srgbClr val="A50021"/>
                </a:solidFill>
              </a:rPr>
            </a:br>
            <a:r>
              <a:rPr lang="hu-HU">
                <a:solidFill>
                  <a:srgbClr val="A50021"/>
                </a:solidFill>
              </a:rPr>
              <a:t> – mentális prevenció</a:t>
            </a:r>
            <a:endParaRPr/>
          </a:p>
        </p:txBody>
      </p:sp>
      <p:sp>
        <p:nvSpPr>
          <p:cNvPr id="265" name="Google Shape;265;p13"/>
          <p:cNvSpPr txBox="1"/>
          <p:nvPr>
            <p:ph idx="1" type="body"/>
          </p:nvPr>
        </p:nvSpPr>
        <p:spPr>
          <a:xfrm>
            <a:off x="2144091" y="1968814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2015, 2016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Drogprevenciós rajzkiállítás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Templomdombi diák rajza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Petzelt Szakközépiskolában és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Rendőrkapitányság Aulában kiállítva</a:t>
            </a:r>
            <a:endParaRPr/>
          </a:p>
          <a:p>
            <a:pPr indent="-237172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C:\Users\Gerőcs Katalin\betegjog 2013\Desktop\Desktop\képek KAB 2015\plakát 1.jpg" id="266" name="Google Shape;266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895977" y="561975"/>
            <a:ext cx="6858001" cy="5734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5516" y="9215"/>
            <a:ext cx="4916484" cy="3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216"/>
            <a:ext cx="7275516" cy="350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512164"/>
            <a:ext cx="6873411" cy="333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3411" y="3512163"/>
            <a:ext cx="5318589" cy="333662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4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9045" y="3688649"/>
            <a:ext cx="5619551" cy="31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3152" y="15275"/>
            <a:ext cx="4988848" cy="367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5461" y="3688648"/>
            <a:ext cx="5616539" cy="316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9045" y="15278"/>
            <a:ext cx="5804107" cy="3673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"/>
          <p:cNvSpPr txBox="1"/>
          <p:nvPr>
            <p:ph type="title"/>
          </p:nvPr>
        </p:nvSpPr>
        <p:spPr>
          <a:xfrm>
            <a:off x="3154273" y="307973"/>
            <a:ext cx="950445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Finanszírozás -Támogatás</a:t>
            </a:r>
            <a:endParaRPr/>
          </a:p>
        </p:txBody>
      </p:sp>
      <p:sp>
        <p:nvSpPr>
          <p:cNvPr id="289" name="Google Shape;289;p16"/>
          <p:cNvSpPr txBox="1"/>
          <p:nvPr>
            <p:ph idx="1" type="body"/>
          </p:nvPr>
        </p:nvSpPr>
        <p:spPr>
          <a:xfrm>
            <a:off x="1434195" y="1151730"/>
            <a:ext cx="10357756" cy="6230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</a:t>
            </a: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18 saját pályázat, és 3 pályázatban közreműködőként vettünk  részt.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25 év alatt  csaknem 65 millió Ft pályázati forrásból és 30 millió Ft        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önkormányzati támogatásból gazdálkodtunk,  </a:t>
            </a:r>
            <a:r>
              <a:rPr lang="hu-HU" sz="28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azokat  az alapító   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okiratban szereplő közhasznú célok megvalósítására fordítva. 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A részvétel  25 év alatt  becsült  35.000 fő  (70 %-a iskolás korú gyermek )   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a teljes elérés  minimálisan 100 000  fő lakos.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2018-2020-ban a járási lakosság   7,5 %-át,     6139 főt ért el  az EVA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8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Mintegy 15 millió Ft pénzadományt kezeltünk és juttatunk tovább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(Oxigén túra, Pest megyei  Férfiak rendezvénysorozat  20 városnak,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SZEI számára műszerbeszerzés, kongresszusi részvételek)</a:t>
            </a:r>
            <a:endParaRPr sz="2800">
              <a:solidFill>
                <a:srgbClr val="A2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8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Egyéb </a:t>
            </a: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tárgyi  adományokat is, melyek értéke megközelítőleg 3 millió   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(Korányi </a:t>
            </a:r>
            <a:r>
              <a:rPr lang="hu-HU" sz="28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Kórházon keresztül gyógyászati segédeszközök, ill. más  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felajánlásból  egészségügyi   munkaruhák )</a:t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29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endParaRPr/>
          </a:p>
          <a:p>
            <a:pPr indent="-254317" lvl="0" marL="342900" rtl="0" algn="l">
              <a:spcBef>
                <a:spcPts val="1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 txBox="1"/>
          <p:nvPr>
            <p:ph type="title"/>
          </p:nvPr>
        </p:nvSpPr>
        <p:spPr>
          <a:xfrm>
            <a:off x="3559911" y="199103"/>
            <a:ext cx="7068759" cy="597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Partnereinknek köszönet  !</a:t>
            </a:r>
            <a:endParaRPr/>
          </a:p>
        </p:txBody>
      </p:sp>
      <p:sp>
        <p:nvSpPr>
          <p:cNvPr id="295" name="Google Shape;295;p17"/>
          <p:cNvSpPr txBox="1"/>
          <p:nvPr>
            <p:ph idx="1" type="body"/>
          </p:nvPr>
        </p:nvSpPr>
        <p:spPr>
          <a:xfrm>
            <a:off x="1782691" y="969680"/>
            <a:ext cx="5065035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 Város Önkormányzata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 Város Egészségügyi Intézményei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 és Vidéke Praxisközösség, Hetedhét Praxis,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Egészségfejlesztési Iroda</a:t>
            </a:r>
            <a:endParaRPr b="0" i="0" sz="72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Szentendrei Járási Hivatal, Népegészségügyi Osztály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Szentendrei Rendőrkapitányság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Szentendrei Kulturális Központ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 és Vidéke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 Média Központ Kft.  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Gondozási Központ  - védőnők 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HBPMK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 Rendészet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 járás településeinek vezetői, szakemberei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Barcsay Általános Iskola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Izbégi Általános Iskola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Templomdombi Általános Iskola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Móricz Zsigmond Gimnázium</a:t>
            </a:r>
            <a:endParaRPr/>
          </a:p>
          <a:p>
            <a:pPr indent="-255587" lvl="0" marL="342900" rtl="0" algn="l"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55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14325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96" name="Google Shape;296;p17"/>
          <p:cNvSpPr txBox="1"/>
          <p:nvPr>
            <p:ph idx="2" type="body"/>
          </p:nvPr>
        </p:nvSpPr>
        <p:spPr>
          <a:xfrm>
            <a:off x="6739847" y="969680"/>
            <a:ext cx="5143929" cy="6986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II. Rákóczi Ferenc Gimnázium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Petzelt József Szakközépiskola és Szakiskola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Református Gimnázium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Agytanoda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Magyarország átfogó egészségvédelmi szűrőprogramja  - Dankovics Gergely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Belvárosi Grafikai Stúdió - Weszelits András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 Márton Karitasz  -   Kívés Zoltán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Digitalis Nyomda – D’sign Kft.-  Kádár Péter, 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Stomp Ferenc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Dorado Bt.   - Micskeiné Kovács Mária, Kovács Ákos, Bendes Beatrix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Corner étterem-   Margarítovits Milenko</a:t>
            </a:r>
            <a:endParaRPr b="0" i="0" sz="72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Kaiser Optika Kft.  Bakonyi György, Varga Judit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Gottlasz Team Kft. -  Gottlasz Zoltán 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Máté Optika -   Metzger Alexandra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V8 Szabadidőközpont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7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Nyitott Kör Egyesület</a:t>
            </a:r>
            <a:endParaRPr/>
          </a:p>
          <a:p>
            <a:pPr indent="-314325" lvl="0" marL="342900" rtl="0" algn="l"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>
              <a:solidFill>
                <a:srgbClr val="232323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 txBox="1"/>
          <p:nvPr>
            <p:ph type="title"/>
          </p:nvPr>
        </p:nvSpPr>
        <p:spPr>
          <a:xfrm>
            <a:off x="838200" y="974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Book Antiqua"/>
              <a:buNone/>
            </a:pPr>
            <a:r>
              <a:rPr lang="hu-HU" sz="1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br>
              <a:rPr lang="hu-HU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hu-HU" sz="1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br>
              <a:rPr lang="hu-HU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hu-HU" sz="4000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Missziónk</a:t>
            </a:r>
            <a:br>
              <a:rPr lang="hu-H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4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18"/>
          <p:cNvSpPr txBox="1"/>
          <p:nvPr>
            <p:ph idx="1" type="body"/>
          </p:nvPr>
        </p:nvSpPr>
        <p:spPr>
          <a:xfrm>
            <a:off x="1471330" y="1568931"/>
            <a:ext cx="10052407" cy="519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⮚"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Az egészségnevelés , egészségfejlesztés  nem csupán az </a:t>
            </a:r>
            <a:r>
              <a:rPr b="1"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Információ  Kommunikációjában </a:t>
            </a: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érdekelt,  de  a figyelem,  kíváncsiság  felkeltésében, a  képességek és  önbizalom, a    </a:t>
            </a:r>
            <a:r>
              <a:rPr b="1"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Motiváció</a:t>
            </a: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fejlesztésében is, amelyek az egészség   javítása érdekében hatnak .</a:t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lnSpc>
                <a:spcPct val="113000"/>
              </a:lnSpc>
              <a:spcBef>
                <a:spcPts val="1900"/>
              </a:spcBef>
              <a:spcAft>
                <a:spcPts val="0"/>
              </a:spcAft>
              <a:buSzPts val="2800"/>
              <a:buFont typeface="Noto Sans Symbols"/>
              <a:buChar char="⮚"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A közösségi színtereken végzett egészségfejlesztés célja az, hogy fejlessze az intervenciós terület lakosságának az egészségmagatartását, járuljon hozzá a lakosság egészségi állapotának a javulásához.</a:t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just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endParaRPr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 txBox="1"/>
          <p:nvPr>
            <p:ph type="title"/>
          </p:nvPr>
        </p:nvSpPr>
        <p:spPr>
          <a:xfrm>
            <a:off x="3796944" y="36195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Book Antiqua"/>
              <a:buNone/>
            </a:pPr>
            <a:r>
              <a:rPr lang="hu-HU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 kommunikáció</a:t>
            </a:r>
            <a:endParaRPr/>
          </a:p>
        </p:txBody>
      </p:sp>
      <p:sp>
        <p:nvSpPr>
          <p:cNvPr id="308" name="Google Shape;308;p19"/>
          <p:cNvSpPr txBox="1"/>
          <p:nvPr>
            <p:ph idx="1" type="body"/>
          </p:nvPr>
        </p:nvSpPr>
        <p:spPr>
          <a:xfrm>
            <a:off x="1676400" y="1253446"/>
            <a:ext cx="10182225" cy="5411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2800">
                <a:solidFill>
                  <a:srgbClr val="A5002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*</a:t>
            </a:r>
            <a:r>
              <a:rPr lang="hu-HU" sz="2800">
                <a:solidFill>
                  <a:srgbClr val="A50021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Célunk  az egészséget támogató társadalmi környezet   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</a:t>
            </a: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kialakítása.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solidFill>
                <a:srgbClr val="A5002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2800">
                <a:solidFill>
                  <a:srgbClr val="A5002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*</a:t>
            </a:r>
            <a:r>
              <a:rPr lang="hu-HU" sz="2800">
                <a:solidFill>
                  <a:srgbClr val="A50021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Egészségfejlesztési programok gyermek és ifjúsági korosztály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</a:t>
            </a: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számára</a:t>
            </a: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, az egészséget támogató  iskolák rendszere</a:t>
            </a:r>
            <a:endParaRPr sz="2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hu-HU" sz="3200">
                <a:solidFill>
                  <a:srgbClr val="99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*</a:t>
            </a:r>
            <a:r>
              <a:rPr lang="hu-HU"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Az  idősek  egészségi állapotának javítása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hu-HU" sz="3200">
                <a:solidFill>
                  <a:srgbClr val="99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*</a:t>
            </a:r>
            <a:r>
              <a:rPr lang="hu-HU"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Esélyegyenlőség az egészségért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hu-HU" sz="3200">
                <a:solidFill>
                  <a:srgbClr val="99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*</a:t>
            </a:r>
            <a:r>
              <a:rPr lang="hu-HU"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Egészségfejlesztés a mindennapi élet színterein</a:t>
            </a:r>
            <a:endParaRPr sz="2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"/>
          <p:cNvSpPr txBox="1"/>
          <p:nvPr>
            <p:ph type="title"/>
          </p:nvPr>
        </p:nvSpPr>
        <p:spPr>
          <a:xfrm>
            <a:off x="1789472" y="453817"/>
            <a:ext cx="9071113" cy="972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1000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25 éve az egészséges társadalomért</a:t>
            </a:r>
            <a:br>
              <a:rPr lang="hu-HU">
                <a:solidFill>
                  <a:srgbClr val="A50021"/>
                </a:solidFill>
              </a:rPr>
            </a:br>
            <a:r>
              <a:rPr lang="hu-HU">
                <a:solidFill>
                  <a:srgbClr val="A50021"/>
                </a:solidFill>
              </a:rPr>
              <a:t>Motiváció -  Kommunikáció - Prevenció</a:t>
            </a:r>
            <a:br>
              <a:rPr lang="hu-HU"/>
            </a:br>
            <a:endParaRPr/>
          </a:p>
        </p:txBody>
      </p:sp>
      <p:sp>
        <p:nvSpPr>
          <p:cNvPr id="177" name="Google Shape;177;p2"/>
          <p:cNvSpPr txBox="1"/>
          <p:nvPr>
            <p:ph idx="1" type="body"/>
          </p:nvPr>
        </p:nvSpPr>
        <p:spPr>
          <a:xfrm>
            <a:off x="1694656" y="2161530"/>
            <a:ext cx="4737652" cy="3517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Egészségfejlesztés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Iskolai szemléletformáló programok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Munkahelyi egészségfejlesztési programok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Lakosság részére szervezett programok </a:t>
            </a:r>
            <a:endParaRPr/>
          </a:p>
          <a:p>
            <a:pPr indent="-149098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3300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/>
          <p:nvPr>
            <p:ph idx="2" type="body"/>
          </p:nvPr>
        </p:nvSpPr>
        <p:spPr>
          <a:xfrm>
            <a:off x="6432308" y="1927442"/>
            <a:ext cx="5181600" cy="3985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Konferenciák, szakmai platformok 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Szűrőprogramok megszervezése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 kommunikáció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Egészségfejlesztési iroda – 12 település közös prevenciós programja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Praxisközösség</a:t>
            </a:r>
            <a:br>
              <a:rPr lang="hu-HU" sz="2800" cap="none">
                <a:latin typeface="Calibri"/>
                <a:ea typeface="Calibri"/>
                <a:cs typeface="Calibri"/>
                <a:sym typeface="Calibri"/>
              </a:rPr>
            </a:br>
            <a:endParaRPr sz="2800" cap="none">
              <a:latin typeface="Calibri"/>
              <a:ea typeface="Calibri"/>
              <a:cs typeface="Calibri"/>
              <a:sym typeface="Calibri"/>
            </a:endParaRPr>
          </a:p>
          <a:p>
            <a:pPr indent="-237172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"/>
          <p:cNvSpPr txBox="1"/>
          <p:nvPr>
            <p:ph type="title"/>
          </p:nvPr>
        </p:nvSpPr>
        <p:spPr>
          <a:xfrm>
            <a:off x="2259550" y="328835"/>
            <a:ext cx="8911687" cy="709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Jó időben, jó helyen együtt</a:t>
            </a:r>
            <a:endParaRPr/>
          </a:p>
        </p:txBody>
      </p:sp>
      <p:sp>
        <p:nvSpPr>
          <p:cNvPr id="314" name="Google Shape;314;p20"/>
          <p:cNvSpPr txBox="1"/>
          <p:nvPr>
            <p:ph idx="1" type="body"/>
          </p:nvPr>
        </p:nvSpPr>
        <p:spPr>
          <a:xfrm>
            <a:off x="1343686" y="919412"/>
            <a:ext cx="10364180" cy="5938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Az együttműködéssel erőteljesebbé tehető az </a:t>
            </a:r>
            <a:r>
              <a:rPr b="1"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egészségkommunikáció,</a:t>
            </a: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mely növeli az elért lakosság </a:t>
            </a:r>
            <a:r>
              <a:rPr b="1"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motivációs </a:t>
            </a: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szintjét, így hatékonyabbá válik a </a:t>
            </a:r>
            <a:r>
              <a:rPr b="1"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prevenció</a:t>
            </a: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.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Egyéni motiváció  nélkül a prevenció eredménytelen.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Ezért kiemelkedő jelentőségű volt a „2018/2020 években   </a:t>
            </a: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 VEKOP 7.2.3 </a:t>
            </a:r>
            <a:r>
              <a:rPr b="0" i="0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Az alapellátás és népegészségügy rendszerének átfogó fejlesztése – alapellátás fejlesztése - </a:t>
            </a:r>
            <a:r>
              <a:rPr b="1" i="0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„Szentendre és Vidéke Praxisközösség</a:t>
            </a:r>
            <a:r>
              <a:rPr b="0" i="0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” – és a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2018/20 VEKOP 7.2.2. Az alapellátás és népegészségügy rendszerének átfogó fejlesztése  „</a:t>
            </a:r>
            <a:r>
              <a:rPr b="1" i="0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Egészségfejlesztési iroda létesítése a Szentendrei járásban </a:t>
            </a:r>
            <a:r>
              <a:rPr b="0" i="0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” –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 két pályázat  együtt 234 millió Ft - nyi lehetőséget  adott a városnak és a  Szentendrei járásnak  -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Lehetővé vált   egyre több érdeklődő bevonása az egyéni és csoportos programokba, és terjedt a hír!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 txBox="1"/>
          <p:nvPr>
            <p:ph idx="1" type="body"/>
          </p:nvPr>
        </p:nvSpPr>
        <p:spPr>
          <a:xfrm>
            <a:off x="1219201" y="1943188"/>
            <a:ext cx="10667999" cy="4686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  népegészségügyi  szervezetrendszer  egyik  alapját  képező  egészségfejlesztési irodák  létrehozásának alapvető  célja volt: </a:t>
            </a:r>
            <a:endParaRPr/>
          </a:p>
          <a:p>
            <a:pPr indent="0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9600" cap="none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6000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 </a:t>
            </a:r>
            <a:r>
              <a:rPr b="1"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szív-érrendszeri, és daganatos  </a:t>
            </a:r>
            <a:r>
              <a:rPr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megbetegedések  prevenciójának  támogatása  </a:t>
            </a:r>
            <a:endParaRPr/>
          </a:p>
          <a:p>
            <a:pPr indent="116399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None/>
            </a:pPr>
            <a:r>
              <a:t/>
            </a:r>
            <a:endParaRPr sz="9600" cap="none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6000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  </a:t>
            </a:r>
            <a:r>
              <a:rPr b="1"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korai  és  elkerülhető halálozás   </a:t>
            </a:r>
            <a:r>
              <a:rPr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csökkentése</a:t>
            </a:r>
            <a:endParaRPr/>
          </a:p>
          <a:p>
            <a:pPr indent="116399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None/>
            </a:pPr>
            <a:r>
              <a:t/>
            </a:r>
            <a:endParaRPr sz="9600" cap="none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6000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Az   egészséget   meghatározó   életmód,   illetve   az   </a:t>
            </a:r>
            <a:r>
              <a:rPr b="1"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egészségmagatartást befolyásoló szokások, attitűdök javí</a:t>
            </a:r>
            <a:r>
              <a:rPr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tása </a:t>
            </a:r>
            <a:endParaRPr/>
          </a:p>
          <a:p>
            <a:pPr indent="116399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None/>
            </a:pPr>
            <a:r>
              <a:t/>
            </a:r>
            <a:endParaRPr sz="9600" cap="none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6000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 lakosság </a:t>
            </a:r>
            <a:r>
              <a:rPr b="1" lang="hu-HU" sz="96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egészségtudatosságának növelése</a:t>
            </a:r>
            <a:endParaRPr/>
          </a:p>
          <a:p>
            <a:pPr indent="0" lvl="0" marL="3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9600" cap="none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/>
          </a:p>
        </p:txBody>
      </p:sp>
      <p:pic>
        <p:nvPicPr>
          <p:cNvPr id="321" name="Google Shape;3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7802" y="116672"/>
            <a:ext cx="67984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052" y="649108"/>
            <a:ext cx="2351903" cy="90334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1"/>
          <p:cNvSpPr txBox="1"/>
          <p:nvPr/>
        </p:nvSpPr>
        <p:spPr>
          <a:xfrm>
            <a:off x="2302678" y="683090"/>
            <a:ext cx="679132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Egészségfejlesztési Irodák (EFI) feladatai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"/>
          <p:cNvSpPr txBox="1"/>
          <p:nvPr>
            <p:ph idx="1" type="body"/>
          </p:nvPr>
        </p:nvSpPr>
        <p:spPr>
          <a:xfrm>
            <a:off x="1371600" y="1140238"/>
            <a:ext cx="10506076" cy="5733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 u="sng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EFI  LEK programok az iskolákban: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b="1"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Osztályfőnöki órák </a:t>
            </a: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megtartása a lelki egészséghez tartozó témakörökben (nehéz élethelyzetek megoldása, felelősségvállalás)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6 modulos foglalkozások (</a:t>
            </a:r>
            <a:r>
              <a:rPr b="1"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önismeret, érzelmi intelligencia fejlesztés, tanulás módszertan témákra kidolgozva)</a:t>
            </a:r>
            <a:endParaRPr sz="2400" cap="none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 u="sng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Lakossági kliens programok: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b="1"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Biblioterápia -   autogén tréning  </a:t>
            </a: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önismereti tréning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 u="sng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Lakossági színtér programokon való részvétel: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	Rövid felmérések(depresszió kérdőív, személyiségteszt), személyes 	tanácsadás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hu-HU" sz="2400" u="sng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Krízishelyzetek felismerése </a:t>
            </a: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– egyéni tanácsadás – szükség esetén  	betegirányítás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	</a:t>
            </a:r>
            <a:r>
              <a:rPr b="1"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Nehezíti a fenntartási időszakban a finanszírozás bizonytalansága  !</a:t>
            </a:r>
            <a:endParaRPr b="1" sz="2400" cap="none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30" name="Google Shape;33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7802" y="116672"/>
            <a:ext cx="67984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13477" y="686540"/>
            <a:ext cx="2464199" cy="64977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2"/>
          <p:cNvSpPr txBox="1"/>
          <p:nvPr>
            <p:ph type="title"/>
          </p:nvPr>
        </p:nvSpPr>
        <p:spPr>
          <a:xfrm>
            <a:off x="1541732" y="291429"/>
            <a:ext cx="8865919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1000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EFI lelki egészség központ tevékenysége</a:t>
            </a:r>
            <a:br>
              <a:rPr lang="hu-HU"/>
            </a:br>
            <a:r>
              <a:rPr lang="hu-HU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"/>
          <p:cNvSpPr txBox="1"/>
          <p:nvPr>
            <p:ph type="title"/>
          </p:nvPr>
        </p:nvSpPr>
        <p:spPr>
          <a:xfrm>
            <a:off x="1657349" y="595415"/>
            <a:ext cx="10082367" cy="1373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Century Gothic"/>
              <a:buNone/>
            </a:pPr>
            <a:r>
              <a:rPr b="1" lang="hu-HU" sz="4000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Motiváció - Kommunikáció - Prevenció </a:t>
            </a:r>
            <a:br>
              <a:rPr b="1" lang="hu-HU"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endParaRPr/>
          </a:p>
        </p:txBody>
      </p:sp>
      <p:sp>
        <p:nvSpPr>
          <p:cNvPr id="338" name="Google Shape;338;p23"/>
          <p:cNvSpPr txBox="1"/>
          <p:nvPr>
            <p:ph idx="1" type="body"/>
          </p:nvPr>
        </p:nvSpPr>
        <p:spPr>
          <a:xfrm>
            <a:off x="1177247" y="1219200"/>
            <a:ext cx="10637712" cy="5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hu-HU" sz="35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25 éve az egészséges társadalomért</a:t>
            </a:r>
            <a:endParaRPr sz="35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A WHO   Egészséges Városok  program fő célkitűzése elősegíteni, hogy              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None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a </a:t>
            </a:r>
            <a:r>
              <a:rPr b="1"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városokban élők egészségének védelme a helyi döntéshozói figyelem   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None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fókuszába kerülhessen.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legyen az </a:t>
            </a:r>
            <a:r>
              <a:rPr b="1"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egészséget és jól</a:t>
            </a:r>
            <a:r>
              <a:rPr b="1" lang="hu-HU" sz="2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-</a:t>
            </a:r>
            <a:r>
              <a:rPr b="1"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létet támogató településfejlesztés</a:t>
            </a: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endParaRPr/>
          </a:p>
          <a:p>
            <a:pPr indent="-342900" lvl="0" marL="34290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legyen </a:t>
            </a:r>
            <a:r>
              <a:rPr b="1"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közösségi részvétel </a:t>
            </a: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biztosítása és széleskörű </a:t>
            </a:r>
            <a:r>
              <a:rPr b="1"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együttműködése</a:t>
            </a: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k  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None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kialakítása az egészség és jól-lét érdekében , 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legyen prosperitás, a </a:t>
            </a:r>
            <a:r>
              <a:rPr b="1"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társadalmi környezet fejlesztése,   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None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alapszükségletekhez és szolgáltatásokhoz való hozzáférés biztosítása és </a:t>
            </a:r>
            <a:endParaRPr/>
          </a:p>
          <a:p>
            <a:pPr indent="-342900" lvl="0" marL="34290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</a:t>
            </a:r>
            <a:r>
              <a:rPr b="1" lang="hu-HU" sz="26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legyen béke és biztonság a befogadó közösségeken keresztül </a:t>
            </a:r>
            <a:endParaRPr b="1" sz="26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6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37172" lvl="0" marL="342900" rtl="0" algn="l">
              <a:spcBef>
                <a:spcPts val="1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4"/>
          <p:cNvSpPr txBox="1"/>
          <p:nvPr>
            <p:ph type="title"/>
          </p:nvPr>
        </p:nvSpPr>
        <p:spPr>
          <a:xfrm>
            <a:off x="1640156" y="413507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ct val="100000"/>
              <a:buFont typeface="Book Antiqua"/>
              <a:buNone/>
            </a:pPr>
            <a:r>
              <a:rPr lang="hu-HU" sz="4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Egészséges Városok  Mozgalom </a:t>
            </a:r>
            <a:br>
              <a:rPr lang="hu-HU" sz="4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hu-HU" sz="4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Kárpát-medencei Egyesülete</a:t>
            </a:r>
            <a:endParaRPr/>
          </a:p>
        </p:txBody>
      </p:sp>
      <p:sp>
        <p:nvSpPr>
          <p:cNvPr id="344" name="Google Shape;344;p24"/>
          <p:cNvSpPr txBox="1"/>
          <p:nvPr>
            <p:ph idx="1" type="body"/>
          </p:nvPr>
        </p:nvSpPr>
        <p:spPr>
          <a:xfrm>
            <a:off x="488878" y="1900486"/>
            <a:ext cx="11535974" cy="4957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WHO Közép Európai regionális  hálózataként működik.</a:t>
            </a:r>
            <a:endParaRPr sz="2400">
              <a:solidFill>
                <a:srgbClr val="A2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Tagvárosként Felügyelő bizottsági tagok vagyunk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25 szövetségi szimpóziumon és</a:t>
            </a:r>
            <a:endParaRPr/>
          </a:p>
          <a:p>
            <a:pPr indent="-342900" lvl="0" marL="342900" marR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40 országos koordinátori  értekezleten  képviseltük Szentendre városát</a:t>
            </a:r>
            <a:endParaRPr/>
          </a:p>
          <a:p>
            <a:pPr indent="-342900" lvl="0" marL="342900" marR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Hazai tudományos konferenciákon, népegészségügyi értekezleteken, </a:t>
            </a:r>
            <a:endParaRPr/>
          </a:p>
          <a:p>
            <a:pPr indent="0" lvl="0" marL="0" marR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ágazati rendezvényeken rendszeresen részt veszünk évente 4-5 alkalommal.  </a:t>
            </a:r>
            <a:endParaRPr/>
          </a:p>
          <a:p>
            <a:pPr indent="0" lvl="0" marL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</a:t>
            </a: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2020. évben  a Magyar Tudományos Akadémián  megtartott XI.   </a:t>
            </a:r>
            <a:endParaRPr/>
          </a:p>
          <a:p>
            <a:pPr indent="0" lvl="0" marL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Népegészségügyi konferencián  a „ Magyar társadalomért, a </a:t>
            </a:r>
            <a:endParaRPr/>
          </a:p>
          <a:p>
            <a:pPr indent="0" lvl="0" marL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Népegészségügyért , a  Dunakanyar lakosságának egészségért végzett </a:t>
            </a:r>
            <a:endParaRPr/>
          </a:p>
          <a:p>
            <a:pPr indent="0" lvl="0" marL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munka elismeréseként a  MÁESZ  szakmai bizottság tagjaként Dr. Kiss István  </a:t>
            </a:r>
            <a:endParaRPr/>
          </a:p>
          <a:p>
            <a:pPr indent="0" lvl="0" marL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   emlékdíjat kaptunk.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342900" rtl="0" algn="l">
              <a:spcBef>
                <a:spcPts val="1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45" name="Google Shape;3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7275" y="207418"/>
            <a:ext cx="3025847" cy="3176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5"/>
          <p:cNvSpPr txBox="1"/>
          <p:nvPr>
            <p:ph type="title"/>
          </p:nvPr>
        </p:nvSpPr>
        <p:spPr>
          <a:xfrm>
            <a:off x="4250275" y="243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400"/>
              <a:buFont typeface="Book Antiqua"/>
              <a:buNone/>
            </a:pPr>
            <a:r>
              <a:rPr lang="hu-HU" sz="4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HEALTH 21</a:t>
            </a:r>
            <a:endParaRPr/>
          </a:p>
        </p:txBody>
      </p:sp>
      <p:sp>
        <p:nvSpPr>
          <p:cNvPr id="351" name="Google Shape;351;p25"/>
          <p:cNvSpPr txBox="1"/>
          <p:nvPr>
            <p:ph idx="1" type="body"/>
          </p:nvPr>
        </p:nvSpPr>
        <p:spPr>
          <a:xfrm>
            <a:off x="1890207" y="1039946"/>
            <a:ext cx="9946240" cy="5574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HEALTH 21 - az  európai régió  Egészséget Mindenkinek stratégiája , melynek alapelvei beépültek az Egészséges Városok programba és  céljai : 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	*</a:t>
            </a:r>
            <a:r>
              <a:rPr lang="hu-HU" sz="2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teljes egészségpotenciál elérése mindenkinek 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	*</a:t>
            </a:r>
            <a:r>
              <a:rPr lang="hu-HU" sz="2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védeni és őrizni az egészséget egy életen át,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	*</a:t>
            </a:r>
            <a:r>
              <a:rPr lang="hu-HU" sz="2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csökkenteni a leggyakoribb betegségek előfordulását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Fentiek szellemében készítettünk :</a:t>
            </a:r>
            <a:endParaRPr sz="2400">
              <a:solidFill>
                <a:srgbClr val="A2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2003-ban Környezetegészségügyi akcióprogramot,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2011-ben saját egészségtervet ,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2012-ben a  SZEI Egészségtervét,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2018-ban </a:t>
            </a:r>
            <a:r>
              <a:rPr lang="hu-HU" sz="2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Szentendrei járás lakosságának egészségfejlesztése”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Egészségfejlesztési programtervet,  </a:t>
            </a: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és  befejezéshez közeledik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A20000"/>
                </a:solidFill>
                <a:latin typeface="Book Antiqua"/>
                <a:ea typeface="Book Antiqua"/>
                <a:cs typeface="Book Antiqua"/>
                <a:sym typeface="Book Antiqua"/>
              </a:rPr>
              <a:t>  Szentendre város egészségterve 2022-2026.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endParaRPr/>
          </a:p>
          <a:p>
            <a:pPr indent="0" lvl="0" marL="0" marR="0" rtl="0" algn="just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endParaRPr/>
          </a:p>
          <a:p>
            <a:pPr indent="-190500" lvl="0" marL="342900" rtl="0" algn="l">
              <a:spcBef>
                <a:spcPts val="19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"/>
          <p:cNvSpPr txBox="1"/>
          <p:nvPr>
            <p:ph idx="1" type="body"/>
          </p:nvPr>
        </p:nvSpPr>
        <p:spPr>
          <a:xfrm>
            <a:off x="2305318" y="2133600"/>
            <a:ext cx="8911687" cy="4591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Font typeface="Book Antiqua"/>
              <a:buChar char="•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Családban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Book Antiqua"/>
              <a:buChar char="•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Oktatási intézményekben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Book Antiqua"/>
              <a:buChar char="•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Munkahelyeken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Book Antiqua"/>
              <a:buChar char="•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Egészségügyi intézmények preventív szolgálatainál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Book Antiqua"/>
              <a:buChar char="•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Rekreációs és prevenciós színtereken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Book Antiqua"/>
              <a:buChar char="•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Egészségfejlesztéssel és életmód-tanácsadással foglalkozó intézményekben és szervezetekben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Book Antiqua"/>
              <a:buChar char="•"/>
            </a:pPr>
            <a:r>
              <a:rPr lang="hu-HU" sz="24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Sport-, Egészség- és  Civil szervezeteknél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57" name="Google Shape;357;p26"/>
          <p:cNvSpPr txBox="1"/>
          <p:nvPr>
            <p:ph type="title"/>
          </p:nvPr>
        </p:nvSpPr>
        <p:spPr>
          <a:xfrm>
            <a:off x="2516724" y="3955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Élet az egészséges városokban</a:t>
            </a:r>
            <a:br>
              <a:rPr lang="hu-HU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hu-HU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Prevenció     -    Egészségfejlesztés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8215" y="-62982"/>
            <a:ext cx="7533373" cy="737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28122" y="-62982"/>
            <a:ext cx="4639377" cy="73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8098" y="0"/>
            <a:ext cx="4117764" cy="506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7735" y="3434080"/>
            <a:ext cx="5598160" cy="3815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8"/>
          <p:cNvSpPr txBox="1"/>
          <p:nvPr>
            <p:ph type="title"/>
          </p:nvPr>
        </p:nvSpPr>
        <p:spPr>
          <a:xfrm>
            <a:off x="1827549" y="448033"/>
            <a:ext cx="10364451" cy="1198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C00000"/>
                </a:solidFill>
              </a:rPr>
              <a:t>Cél   -  közösségi prevenciós igény erősítése</a:t>
            </a:r>
            <a:endParaRPr/>
          </a:p>
        </p:txBody>
      </p:sp>
      <p:sp>
        <p:nvSpPr>
          <p:cNvPr id="371" name="Google Shape;371;p28"/>
          <p:cNvSpPr txBox="1"/>
          <p:nvPr>
            <p:ph idx="1" type="body"/>
          </p:nvPr>
        </p:nvSpPr>
        <p:spPr>
          <a:xfrm>
            <a:off x="1485899" y="1284791"/>
            <a:ext cx="10706101" cy="5428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 családok egészét megszólító ismeretterjesztő programok fontosságán túl     családon belüli korosztályoknak szóló egyénre szabott  egészségkommunikáció, egészségnevelő lehetőségek színes skálája , a  lakóhelyközeli prevenciós egészségügyi ellátás kívánalmainak támogatása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és az alapellátás /  járóbetegellátás lehetőségeinek bevonása a cél. </a:t>
            </a:r>
            <a:endParaRPr/>
          </a:p>
          <a:p>
            <a:pPr indent="164465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 cap="none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hu-HU" sz="2800" cap="none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Együttműködve az  Egészségfejlesztési irodával és a Praxisközösséggel, törekedve  a hatékonyabb  megoldásokra  a hosszabb távon fenntartható közösségi prevenciós igény erősítésére ,  így  mindenki magáénak tekintheti az egészség-stratégiát amely keretében egy adott színtéren az egészségvédelemért felelős a helyi közösség, annak legkisebb egysége  a család.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"/>
          <p:cNvSpPr txBox="1"/>
          <p:nvPr>
            <p:ph idx="1" type="body"/>
          </p:nvPr>
        </p:nvSpPr>
        <p:spPr>
          <a:xfrm>
            <a:off x="11942010" y="5986409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77" name="Google Shape;37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1014" y="431516"/>
            <a:ext cx="2721385" cy="627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2399" y="431516"/>
            <a:ext cx="3622516" cy="34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36861" y="431516"/>
            <a:ext cx="2255139" cy="299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01481" y="3268806"/>
            <a:ext cx="5890519" cy="34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9629" y="431516"/>
            <a:ext cx="2938343" cy="45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9629" y="4659336"/>
            <a:ext cx="2938343" cy="205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9"/>
          <p:cNvPicPr preferRelativeResize="0"/>
          <p:nvPr/>
        </p:nvPicPr>
        <p:blipFill rotWithShape="1">
          <a:blip r:embed="rId9">
            <a:alphaModFix/>
          </a:blip>
          <a:srcRect b="2107" l="0" r="0" t="2106"/>
          <a:stretch/>
        </p:blipFill>
        <p:spPr>
          <a:xfrm rot="5400000">
            <a:off x="7132868" y="1966925"/>
            <a:ext cx="2379493" cy="2227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"/>
          <p:cNvSpPr txBox="1"/>
          <p:nvPr>
            <p:ph type="title"/>
          </p:nvPr>
        </p:nvSpPr>
        <p:spPr>
          <a:xfrm>
            <a:off x="838200" y="138505"/>
            <a:ext cx="110695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Book Antiqua"/>
              <a:buNone/>
            </a:pPr>
            <a:r>
              <a:rPr b="1" lang="hu-HU" sz="36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„ </a:t>
            </a:r>
            <a:r>
              <a:rPr lang="hu-HU" sz="3600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 egészséges Szentendréért,</a:t>
            </a:r>
            <a:br>
              <a:rPr lang="hu-HU" sz="3600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hu-HU" sz="3600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Szentendre a térség egészségéért”  </a:t>
            </a:r>
            <a:br>
              <a:rPr b="1" lang="hu-HU" sz="36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endParaRPr sz="3600"/>
          </a:p>
        </p:txBody>
      </p:sp>
      <p:sp>
        <p:nvSpPr>
          <p:cNvPr id="184" name="Google Shape;184;p3"/>
          <p:cNvSpPr txBox="1"/>
          <p:nvPr>
            <p:ph idx="1" type="body"/>
          </p:nvPr>
        </p:nvSpPr>
        <p:spPr>
          <a:xfrm>
            <a:off x="1487129" y="1464068"/>
            <a:ext cx="10577052" cy="5393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138  rendezvényt tartottunk   25 év alatt  összesen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55  iskolai, lakossági egészségnapot, 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16  + 16 Magyarország átfogó népegészségügyi szűrőprogramjával az 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    elmúlt  10 évben együttműködésben 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68  színtérprogramot az EFI, Praxisközösség számára  Szentendrén ,   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    a Szentendrei járásban szerveztünk és bonyolítottunk le.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Rendeztünk konferenciákat, workshopokat, jótékonysági bált az   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egészségfejlesztésért,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Szimpóziumot a térség egészségéért,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Suliszimpóziumot az agykutatásról,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Mentális egészségünkről , Workshopokat, </a:t>
            </a:r>
            <a:endParaRPr/>
          </a:p>
          <a:p>
            <a:pPr indent="-342900" lvl="0" marL="34290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AIDS Világnapi városi rendezvényeket</a:t>
            </a:r>
            <a:endParaRPr sz="38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Char char="❑"/>
            </a:pPr>
            <a:r>
              <a:rPr lang="hu-HU" sz="3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Idősekért nagyrendezvényeket</a:t>
            </a:r>
            <a:endParaRPr/>
          </a:p>
          <a:p>
            <a:pPr indent="-271462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solidFill>
                <a:srgbClr val="A5002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9301" y="3185961"/>
            <a:ext cx="5752700" cy="367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645"/>
            <a:ext cx="629278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3168316"/>
            <a:ext cx="6292785" cy="367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39300" y="17645"/>
            <a:ext cx="5752699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"/>
          <p:cNvSpPr txBox="1"/>
          <p:nvPr>
            <p:ph idx="1" type="body"/>
          </p:nvPr>
        </p:nvSpPr>
        <p:spPr>
          <a:xfrm>
            <a:off x="1849120" y="1132840"/>
            <a:ext cx="9584372" cy="5186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Valljuk a  Fenntartható fejlődési célok fontosságát. Prioritás:  Az egészséges élet biztosítása és a jóllét előmozdítása minden korosztály valamennyi tagjának.</a:t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2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endParaRPr/>
          </a:p>
          <a:p>
            <a:pPr indent="-342900" lvl="0" marL="342900" marR="0" rtl="0" algn="just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hu-HU" sz="28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Végső soron pedig az Egészséges Városok projekt arra törekszik, hogy elősegítse a városokban lakók, dolgozók fizikai, mentális, szociális és környezeti jólétét - azaz minden szinten az egészséges életmód és fenntartható egészség hirdetője, támogatója.</a:t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342900" rtl="0" algn="l"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2"/>
          <p:cNvSpPr txBox="1"/>
          <p:nvPr>
            <p:ph type="title"/>
          </p:nvPr>
        </p:nvSpPr>
        <p:spPr>
          <a:xfrm>
            <a:off x="5221969" y="162687"/>
            <a:ext cx="2662192" cy="640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Jövőkép </a:t>
            </a:r>
            <a:r>
              <a:rPr lang="hu-HU"/>
              <a:t> </a:t>
            </a:r>
            <a:endParaRPr/>
          </a:p>
        </p:txBody>
      </p:sp>
      <p:sp>
        <p:nvSpPr>
          <p:cNvPr id="402" name="Google Shape;402;p32"/>
          <p:cNvSpPr txBox="1"/>
          <p:nvPr>
            <p:ph idx="1" type="body"/>
          </p:nvPr>
        </p:nvSpPr>
        <p:spPr>
          <a:xfrm>
            <a:off x="1530850" y="884412"/>
            <a:ext cx="10572108" cy="6389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❖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Előbbiek vezérelnek abban, hogy a jövőre nézve is folytassuk  eddigi programjainkat.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Noto Sans Symbols"/>
              <a:buChar char="❖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Partnereinkkel a jó egyműködéseket megtartjuk és igyekszünk bővíteni 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Noto Sans Symbols"/>
              <a:buChar char="❖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Együttműködéseket kötöttünk  hosszú távú elgondolások mentén 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Noto Sans Symbols"/>
              <a:buChar char="❖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Végeken Egészséglélektani   Alapítvány  - az Európai Szövetség a Depresszió ellen   létrehozandó városi, járási hálózatot támogatjuk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Noto Sans Symbols"/>
              <a:buChar char="❖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Fitt Magyarország Alapítvány -    minden korosztályt megszólító  - mozogj magadért, mozogj a közösségéért -  országos programban   veszünk  részt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Noto Sans Symbols"/>
              <a:buChar char="❖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Továbbra is pályázunk  - ha céljainknak megfelelő pályázati kiírást találunk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2400"/>
              <a:buFont typeface="Noto Sans Symbols"/>
              <a:buChar char="❖"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Bízunk abban, hogy  lehetőségei szerint Szentendre városa továbbra is fontosnak tartja a Közalapítvány általi célok anyagi támogatását is.</a:t>
            </a:r>
            <a:endParaRPr sz="24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190500" lvl="0" marL="34290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190500" lvl="0" marL="34290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hu-HU" sz="24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                 </a:t>
            </a:r>
            <a:endParaRPr sz="24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3"/>
          <p:cNvSpPr txBox="1"/>
          <p:nvPr>
            <p:ph type="title"/>
          </p:nvPr>
        </p:nvSpPr>
        <p:spPr>
          <a:xfrm>
            <a:off x="1747350" y="1105892"/>
            <a:ext cx="9628572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Köszönöm  mindazt  a segítő szándékot ami kísér minket munkánkban!</a:t>
            </a:r>
            <a:endParaRPr/>
          </a:p>
        </p:txBody>
      </p:sp>
      <p:sp>
        <p:nvSpPr>
          <p:cNvPr id="408" name="Google Shape;408;p33"/>
          <p:cNvSpPr txBox="1"/>
          <p:nvPr>
            <p:ph idx="1" type="body"/>
          </p:nvPr>
        </p:nvSpPr>
        <p:spPr>
          <a:xfrm>
            <a:off x="1425780" y="2792803"/>
            <a:ext cx="10271713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200"/>
              <a:buChar char="🠶"/>
            </a:pPr>
            <a:r>
              <a:rPr lang="hu-HU" sz="3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"A hit és a remény együttműködése  elveinek együtt kell járulnia a jótékonysággal, amely a legnagyobb az összes közül .... Hitünk és reményünk tökéletes megnyilvánulása. „     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3200"/>
              <a:buChar char="🠶"/>
            </a:pPr>
            <a:r>
              <a:rPr lang="hu-HU" sz="32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Pál Apostol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éptalálat a következőre: „szentendre látkép”" id="413" name="Google Shape;41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rgbClr val="BFCA9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4" name="Google Shape;414;p34"/>
          <p:cNvSpPr txBox="1"/>
          <p:nvPr/>
        </p:nvSpPr>
        <p:spPr>
          <a:xfrm rot="942416">
            <a:off x="4079187" y="1366306"/>
            <a:ext cx="781267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5400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Köszönöm megtisztelő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5400">
                <a:solidFill>
                  <a:srgbClr val="A500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figyelmüket! </a:t>
            </a:r>
            <a:endParaRPr/>
          </a:p>
        </p:txBody>
      </p:sp>
      <p:sp>
        <p:nvSpPr>
          <p:cNvPr id="415" name="Google Shape;415;p34"/>
          <p:cNvSpPr txBox="1"/>
          <p:nvPr/>
        </p:nvSpPr>
        <p:spPr>
          <a:xfrm>
            <a:off x="7759618" y="6338672"/>
            <a:ext cx="62336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www.egeszsegesvaros.hu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"/>
          <p:cNvSpPr txBox="1"/>
          <p:nvPr>
            <p:ph type="title"/>
          </p:nvPr>
        </p:nvSpPr>
        <p:spPr>
          <a:xfrm>
            <a:off x="-71919" y="-2"/>
            <a:ext cx="12349737" cy="863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Szentendre</a:t>
            </a:r>
            <a:endParaRPr/>
          </a:p>
        </p:txBody>
      </p:sp>
      <p:pic>
        <p:nvPicPr>
          <p:cNvPr id="190" name="Google Shape;190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313418" y="1993818"/>
            <a:ext cx="6190179" cy="356698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"/>
          <p:cNvSpPr/>
          <p:nvPr/>
        </p:nvSpPr>
        <p:spPr>
          <a:xfrm>
            <a:off x="5373483" y="1997741"/>
            <a:ext cx="914400" cy="914400"/>
          </a:xfrm>
          <a:prstGeom prst="irregularSeal1">
            <a:avLst/>
          </a:prstGeom>
          <a:solidFill>
            <a:schemeClr val="accent4"/>
          </a:solidFill>
          <a:ln cap="rnd" cmpd="sng" w="15875">
            <a:solidFill>
              <a:srgbClr val="788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424893" y="1657877"/>
            <a:ext cx="6175780" cy="422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5608" y="661671"/>
            <a:ext cx="4507923" cy="617578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"/>
          <p:cNvSpPr/>
          <p:nvPr/>
        </p:nvSpPr>
        <p:spPr>
          <a:xfrm>
            <a:off x="5328150" y="908803"/>
            <a:ext cx="914400" cy="914400"/>
          </a:xfrm>
          <a:prstGeom prst="irregularSeal1">
            <a:avLst/>
          </a:prstGeom>
          <a:solidFill>
            <a:srgbClr val="FFC000"/>
          </a:solidFill>
          <a:ln cap="rnd" cmpd="sng" w="15875">
            <a:solidFill>
              <a:srgbClr val="788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>
            <p:ph type="title"/>
          </p:nvPr>
        </p:nvSpPr>
        <p:spPr>
          <a:xfrm>
            <a:off x="-1" y="0"/>
            <a:ext cx="7181385" cy="824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Szentendre</a:t>
            </a:r>
            <a:endParaRPr/>
          </a:p>
        </p:txBody>
      </p:sp>
      <p:pic>
        <p:nvPicPr>
          <p:cNvPr id="200" name="Google Shape;200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369973" y="2194660"/>
            <a:ext cx="6004636" cy="326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819787" y="1269597"/>
            <a:ext cx="60333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191250" y="857251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"/>
          <p:cNvSpPr txBox="1"/>
          <p:nvPr>
            <p:ph type="title"/>
          </p:nvPr>
        </p:nvSpPr>
        <p:spPr>
          <a:xfrm>
            <a:off x="1779639" y="260316"/>
            <a:ext cx="9813464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3600"/>
              <a:buFont typeface="Century Gothic"/>
              <a:buNone/>
            </a:pPr>
            <a:r>
              <a:rPr lang="hu-HU">
                <a:solidFill>
                  <a:srgbClr val="A50021"/>
                </a:solidFill>
              </a:rPr>
              <a:t>Magyarország átfogó népegészségügyi szűrőprogramja</a:t>
            </a:r>
            <a:endParaRPr/>
          </a:p>
        </p:txBody>
      </p:sp>
      <p:sp>
        <p:nvSpPr>
          <p:cNvPr id="208" name="Google Shape;208;p6"/>
          <p:cNvSpPr txBox="1"/>
          <p:nvPr>
            <p:ph idx="1" type="body"/>
          </p:nvPr>
        </p:nvSpPr>
        <p:spPr>
          <a:xfrm>
            <a:off x="1779639" y="1681316"/>
            <a:ext cx="9351348" cy="465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10 év alatt 16 alkalommal állomásozott a „szűrőkamion” Szentendrén , illetve  további  16  napot a járás településein.</a:t>
            </a:r>
            <a:endParaRPr/>
          </a:p>
          <a:p>
            <a:pPr indent="-191770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Összesen 32  napot ingyenesen, szponzorációban kaptuk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128 000 000 Ft értékben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32 x 112 fő = 3 584  fő vett részt 136 192 vizsgálaton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További érdeklődő a helyszíneken mintegy 2 000 fő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>
              <a:solidFill>
                <a:srgbClr val="A5002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A Gyermek prevenciós  program 4  év alatt,  12  nap alatt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hu-HU" sz="2800">
                <a:solidFill>
                  <a:srgbClr val="A50021"/>
                </a:solidFill>
                <a:latin typeface="Book Antiqua"/>
                <a:ea typeface="Book Antiqua"/>
                <a:cs typeface="Book Antiqua"/>
                <a:sym typeface="Book Antiqua"/>
              </a:rPr>
              <a:t>     4 000 iskolást szólított meg ( országosan 75 000 fő)</a:t>
            </a:r>
            <a:endParaRPr/>
          </a:p>
          <a:p>
            <a:pPr indent="-245745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/>
          <p:nvPr>
            <p:ph type="title"/>
          </p:nvPr>
        </p:nvSpPr>
        <p:spPr>
          <a:xfrm>
            <a:off x="0" y="0"/>
            <a:ext cx="8430016" cy="6852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 sz="3600"/>
              <a:t> Szentendre</a:t>
            </a:r>
            <a:endParaRPr/>
          </a:p>
        </p:txBody>
      </p:sp>
      <p:pic>
        <p:nvPicPr>
          <p:cNvPr id="214" name="Google Shape;214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251" y="661226"/>
            <a:ext cx="6213109" cy="622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2596" y="3413125"/>
            <a:ext cx="6129403" cy="347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3472" y="0"/>
            <a:ext cx="4064000" cy="36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18981" y="661225"/>
            <a:ext cx="4994491" cy="282589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/>
          <p:nvPr/>
        </p:nvSpPr>
        <p:spPr>
          <a:xfrm>
            <a:off x="5727265" y="3488612"/>
            <a:ext cx="914400" cy="914400"/>
          </a:xfrm>
          <a:prstGeom prst="irregularSeal1">
            <a:avLst/>
          </a:prstGeom>
          <a:solidFill>
            <a:schemeClr val="accent2"/>
          </a:solidFill>
          <a:ln cap="rnd" cmpd="sng" w="15875">
            <a:solidFill>
              <a:srgbClr val="788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143" y="121486"/>
            <a:ext cx="4998720" cy="430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001" y="81280"/>
            <a:ext cx="4644702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4080" y="121486"/>
            <a:ext cx="4275756" cy="322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001" y="3383280"/>
            <a:ext cx="4750857" cy="325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55295" y="3343074"/>
            <a:ext cx="4817205" cy="32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96164" y="3383280"/>
            <a:ext cx="4002792" cy="3267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"/>
          <p:cNvSpPr txBox="1"/>
          <p:nvPr>
            <p:ph type="title"/>
          </p:nvPr>
        </p:nvSpPr>
        <p:spPr>
          <a:xfrm>
            <a:off x="2636467" y="529119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Book Antiqua"/>
              <a:buNone/>
            </a:pPr>
            <a:r>
              <a:rPr lang="hu-HU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Rendezvények,  programok:  </a:t>
            </a:r>
            <a:br>
              <a:rPr lang="hu-HU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endParaRPr/>
          </a:p>
        </p:txBody>
      </p:sp>
      <p:sp>
        <p:nvSpPr>
          <p:cNvPr id="234" name="Google Shape;234;p9"/>
          <p:cNvSpPr txBox="1"/>
          <p:nvPr>
            <p:ph idx="1" type="body"/>
          </p:nvPr>
        </p:nvSpPr>
        <p:spPr>
          <a:xfrm>
            <a:off x="838200" y="1169564"/>
            <a:ext cx="10515600" cy="5517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Oxigéntúra – Dunakanyar hófesztivál  - Falatnyi egészség” -  Egészséges piac  - Nagyik  a parton - torna -  Egészségedért- mozdulj magadért - </a:t>
            </a:r>
            <a:endParaRPr/>
          </a:p>
          <a:p>
            <a:pPr indent="-228600" lvl="0" marL="228600" rtl="0" algn="just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Pest megyei Idősek napja -  Férfiak Egészsége – Pest megye 20    településén  és Szimpózium Budapesten a  Megyeházán – </a:t>
            </a:r>
            <a:endParaRPr/>
          </a:p>
          <a:p>
            <a:pPr indent="-228600" lvl="0" marL="228600" rtl="0" algn="just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Magyarország szűrőprogramja -  Health Student 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just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Program  - SZEGYIK   gyalogló idősek – Város részek úszóversenye – Idősek világnapja – Lurkócia Egészségügyi Minisztériuma – gyereknapok- Őrzők napja - Autómentes világnap</a:t>
            </a:r>
            <a:endParaRPr/>
          </a:p>
          <a:p>
            <a:pPr indent="-228600" lvl="0" marL="228600" rtl="0" algn="just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SzPts val="2400"/>
              <a:buChar char="🠶"/>
            </a:pPr>
            <a:r>
              <a:rPr lang="hu-HU" sz="2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Pedagógusok számára 12 alkalommal stresszkezelő, konfliktus oldó   tréninget</a:t>
            </a:r>
            <a:endParaRPr sz="24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342900" rtl="0" algn="l">
              <a:spcBef>
                <a:spcPts val="1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zálak">
  <a:themeElements>
    <a:clrScheme name="Papír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2022-10-04T21:40:24Z</dcterms:created>
  <dc:creator>Kata Gerőcs</dc:creator>
</cp:coreProperties>
</file>